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67"/>
  </p:notesMasterIdLst>
  <p:sldIdLst>
    <p:sldId id="256" r:id="rId2"/>
    <p:sldId id="260" r:id="rId3"/>
    <p:sldId id="268" r:id="rId4"/>
    <p:sldId id="291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81" r:id="rId13"/>
    <p:sldId id="282" r:id="rId14"/>
    <p:sldId id="276" r:id="rId15"/>
    <p:sldId id="280" r:id="rId16"/>
    <p:sldId id="277" r:id="rId17"/>
    <p:sldId id="278" r:id="rId18"/>
    <p:sldId id="279" r:id="rId19"/>
    <p:sldId id="305" r:id="rId20"/>
    <p:sldId id="306" r:id="rId21"/>
    <p:sldId id="307" r:id="rId22"/>
    <p:sldId id="283" r:id="rId23"/>
    <p:sldId id="284" r:id="rId24"/>
    <p:sldId id="285" r:id="rId25"/>
    <p:sldId id="287" r:id="rId26"/>
    <p:sldId id="288" r:id="rId27"/>
    <p:sldId id="289" r:id="rId28"/>
    <p:sldId id="286" r:id="rId29"/>
    <p:sldId id="290" r:id="rId30"/>
    <p:sldId id="292" r:id="rId31"/>
    <p:sldId id="293" r:id="rId32"/>
    <p:sldId id="294" r:id="rId33"/>
    <p:sldId id="295" r:id="rId34"/>
    <p:sldId id="296" r:id="rId35"/>
    <p:sldId id="299" r:id="rId36"/>
    <p:sldId id="300" r:id="rId37"/>
    <p:sldId id="301" r:id="rId38"/>
    <p:sldId id="302" r:id="rId39"/>
    <p:sldId id="303" r:id="rId40"/>
    <p:sldId id="304" r:id="rId41"/>
    <p:sldId id="308" r:id="rId42"/>
    <p:sldId id="309" r:id="rId43"/>
    <p:sldId id="310" r:id="rId44"/>
    <p:sldId id="311" r:id="rId45"/>
    <p:sldId id="312" r:id="rId46"/>
    <p:sldId id="330" r:id="rId47"/>
    <p:sldId id="313" r:id="rId48"/>
    <p:sldId id="314" r:id="rId49"/>
    <p:sldId id="331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267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22" autoAdjust="0"/>
  </p:normalViewPr>
  <p:slideViewPr>
    <p:cSldViewPr>
      <p:cViewPr varScale="1">
        <p:scale>
          <a:sx n="73" d="100"/>
          <a:sy n="73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DB032-430B-4228-9DBD-40EC7B5B6A70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5EE82-9797-42F8-8A95-5DEBF38B8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55" name="Object 43"/>
          <p:cNvGraphicFramePr>
            <a:graphicFrameLocks noChangeAspect="1"/>
          </p:cNvGraphicFramePr>
          <p:nvPr/>
        </p:nvGraphicFramePr>
        <p:xfrm>
          <a:off x="34925" y="2382838"/>
          <a:ext cx="907097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Image" r:id="rId3" imgW="9142857" imgH="1622342" progId="">
                  <p:embed/>
                </p:oleObj>
              </mc:Choice>
              <mc:Fallback>
                <p:oleObj name="Image" r:id="rId3" imgW="9142857" imgH="1622342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80"/>
                      <a:stretch>
                        <a:fillRect/>
                      </a:stretch>
                    </p:blipFill>
                    <p:spPr bwMode="auto">
                      <a:xfrm>
                        <a:off x="34925" y="2382838"/>
                        <a:ext cx="9070975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43" name="Group 31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13344" name="Rectangle 32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Rectangle 33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46" name="Rectangle 34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49" name="Group 37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13350" name="AutoShape 38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Freeform 39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40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41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2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268413"/>
            <a:ext cx="8153400" cy="814387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1476375" y="50133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404813"/>
            <a:ext cx="2051050" cy="5919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404813"/>
            <a:ext cx="6005512" cy="5919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76327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188" y="1628775"/>
            <a:ext cx="8137525" cy="46958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76327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1188" y="1628775"/>
            <a:ext cx="8137525" cy="46958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8900" y="0"/>
            <a:ext cx="2447925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28775"/>
            <a:ext cx="399256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628775"/>
            <a:ext cx="3992563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2" name="Group 54"/>
          <p:cNvGrpSpPr>
            <a:grpSpLocks/>
          </p:cNvGrpSpPr>
          <p:nvPr/>
        </p:nvGrpSpPr>
        <p:grpSpPr bwMode="auto">
          <a:xfrm>
            <a:off x="-1588" y="285750"/>
            <a:ext cx="9156701" cy="911225"/>
            <a:chOff x="-1" y="196"/>
            <a:chExt cx="5768" cy="635"/>
          </a:xfrm>
        </p:grpSpPr>
        <p:sp>
          <p:nvSpPr>
            <p:cNvPr id="12324" name="Rectangle 36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Freeform 51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41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1" name="Rectangle 33"/>
          <p:cNvSpPr>
            <a:spLocks noChangeArrowheads="1"/>
          </p:cNvSpPr>
          <p:nvPr/>
        </p:nvSpPr>
        <p:spPr bwMode="gray">
          <a:xfrm>
            <a:off x="0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gray">
          <a:xfrm>
            <a:off x="11113" y="1235075"/>
            <a:ext cx="9132887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1187450" y="404813"/>
            <a:ext cx="7632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28775"/>
            <a:ext cx="81375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pic>
        <p:nvPicPr>
          <p:cNvPr id="12337" name="Picture 49" descr="Untitled-1 copy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250825" y="382588"/>
            <a:ext cx="720725" cy="720725"/>
          </a:xfrm>
          <a:prstGeom prst="rect">
            <a:avLst/>
          </a:prstGeom>
          <a:noFill/>
        </p:spPr>
      </p:pic>
      <p:pic>
        <p:nvPicPr>
          <p:cNvPr id="12338" name="Picture 50" descr="Untitled-1 copy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gray">
          <a:xfrm>
            <a:off x="971550" y="765175"/>
            <a:ext cx="358775" cy="35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59.wmf"/><Relationship Id="rId26" Type="http://schemas.openxmlformats.org/officeDocument/2006/relationships/image" Target="../media/image63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62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81001"/>
            <a:ext cx="8153400" cy="17018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Plant Utility System</a:t>
            </a:r>
            <a:br>
              <a:rPr lang="en-US" altLang="ko-KR" dirty="0" smtClean="0">
                <a:ea typeface="굴림" charset="-127"/>
              </a:rPr>
            </a:br>
            <a:r>
              <a:rPr lang="en-US" altLang="ko-KR" dirty="0" smtClean="0">
                <a:ea typeface="굴림" charset="-127"/>
              </a:rPr>
              <a:t>(TKK-2210)</a:t>
            </a:r>
            <a:endParaRPr lang="ko-KR" altLang="en-US" dirty="0">
              <a:ea typeface="굴림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3213" y="280988"/>
            <a:ext cx="1834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a typeface="新細明體" pitchFamily="18" charset="-120"/>
              </a:rPr>
              <a:t>14/15 Semester 4</a:t>
            </a:r>
            <a:endParaRPr lang="en-US" altLang="zh-TW" b="1" dirty="0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45720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/>
                <a:cs typeface="+mn-cs"/>
              </a:rPr>
              <a:t>Instructor: Rama </a:t>
            </a:r>
            <a:r>
              <a:rPr kumimoji="0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/>
                <a:cs typeface="+mn-cs"/>
              </a:rPr>
              <a:t>Oktavian</a:t>
            </a: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標楷體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/>
                <a:cs typeface="+mn-cs"/>
              </a:rPr>
              <a:t>Email: rama.oktavian86@gmail.com</a:t>
            </a: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/>
                <a:cs typeface="+mn-cs"/>
              </a:rPr>
              <a:t>Office Hr.: </a:t>
            </a:r>
            <a:r>
              <a:rPr lang="en-US" altLang="zh-TW" sz="2400" kern="0" dirty="0" smtClean="0">
                <a:solidFill>
                  <a:srgbClr val="000000"/>
                </a:solidFill>
                <a:latin typeface="Arial"/>
                <a:ea typeface="標楷體"/>
              </a:rPr>
              <a:t>M-F 13-15</a:t>
            </a: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標楷體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4296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 Black" pitchFamily="34" charset="0"/>
              </a:rPr>
              <a:t>Primary requirements of a boiler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3459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water must be contained safely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steam must be safely delivered in desired condition (as regard its pressure, temperature, quality and required rate)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3467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Steam boiler accessories </a:t>
            </a:r>
            <a:endParaRPr lang="en-US" altLang="ja-JP" b="1" dirty="0">
              <a:latin typeface="Arial Black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3459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 pumps: Used to deliver feed water to the boiler. It is desirable that the quantity of water supplied should be at least equal to that evaporated and supplied to the engine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Injector: to feed water into the boiler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Economizer: a device in which the waste heat of the flue gases is utilized for heating the feed water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Air pre-heater: to increase the temperature of air before it enters the furnace.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3467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Steam boiler accessories </a:t>
            </a:r>
            <a:endParaRPr lang="en-US" altLang="ja-JP" b="1" dirty="0">
              <a:latin typeface="Arial Black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3459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Economizer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426720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6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3467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Steam boiler accessories </a:t>
            </a:r>
            <a:endParaRPr lang="en-US" altLang="ja-JP" b="1" dirty="0">
              <a:latin typeface="Arial Black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3459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Air pre-heater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4" y="3048000"/>
            <a:ext cx="3905250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9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3467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Steam boiler accessories </a:t>
            </a:r>
            <a:endParaRPr lang="en-US" altLang="ja-JP" b="1" dirty="0">
              <a:latin typeface="Arial Black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3459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Super heater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to increase the temperature of the steam above its saturation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</a:p>
          <a:p>
            <a:pPr>
              <a:defRPr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Steam consumption of the engine or turbine is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Efficiency of the steam plant is increased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Losses due to condensation in the cylinders and the steam pipes are reduced.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0" y="2895600"/>
            <a:ext cx="4340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Why we use superheated steam?</a:t>
            </a:r>
            <a:endParaRPr lang="en-US" altLang="ja-JP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3467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Steam boiler accessories </a:t>
            </a:r>
            <a:endParaRPr lang="en-US" altLang="ja-JP" b="1" dirty="0">
              <a:latin typeface="Arial Black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3459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Super heater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to increase the temperature of the steam above its saturation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</a:p>
          <a:p>
            <a:pPr>
              <a:defRPr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895600"/>
            <a:ext cx="42291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3187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Classification of boilers</a:t>
            </a:r>
            <a:endParaRPr lang="en-US" altLang="ja-JP" b="1" dirty="0">
              <a:latin typeface="Arial Black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04800" y="1834594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Horizontal, vertical or inclined</a:t>
            </a:r>
          </a:p>
          <a:p>
            <a:pPr eaLnBrk="1" hangingPunct="1">
              <a:defRPr/>
            </a:pPr>
            <a:r>
              <a:rPr lang="en-US" dirty="0" smtClean="0"/>
              <a:t>Fire tube and water tube</a:t>
            </a:r>
          </a:p>
          <a:p>
            <a:pPr eaLnBrk="1" hangingPunct="1">
              <a:defRPr/>
            </a:pPr>
            <a:r>
              <a:rPr lang="en-US" dirty="0" smtClean="0"/>
              <a:t>Externally fired and internally fired</a:t>
            </a:r>
          </a:p>
          <a:p>
            <a:pPr eaLnBrk="1" hangingPunct="1">
              <a:defRPr/>
            </a:pPr>
            <a:r>
              <a:rPr lang="en-US" dirty="0" smtClean="0"/>
              <a:t>Forced circulation and natural circulation</a:t>
            </a:r>
          </a:p>
          <a:p>
            <a:pPr eaLnBrk="1" hangingPunct="1">
              <a:defRPr/>
            </a:pPr>
            <a:r>
              <a:rPr lang="en-US" dirty="0" smtClean="0"/>
              <a:t>High pressure and low pressure</a:t>
            </a:r>
          </a:p>
          <a:p>
            <a:pPr eaLnBrk="1" hangingPunct="1">
              <a:defRPr/>
            </a:pPr>
            <a:r>
              <a:rPr lang="en-US" dirty="0" smtClean="0"/>
              <a:t>Stationary and portable</a:t>
            </a:r>
          </a:p>
          <a:p>
            <a:pPr eaLnBrk="1" hangingPunct="1">
              <a:defRPr/>
            </a:pPr>
            <a:r>
              <a:rPr lang="en-US" dirty="0" smtClean="0"/>
              <a:t>Single tube and multi tube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26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2258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Fire tube boilers</a:t>
            </a:r>
            <a:endParaRPr lang="en-US" altLang="ja-JP" b="1" dirty="0">
              <a:latin typeface="Arial Black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04800" y="183459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If hot gases are inside the tube and water is outside the tube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89225"/>
            <a:ext cx="5486400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2503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Water tube boilers</a:t>
            </a:r>
            <a:endParaRPr lang="en-US" altLang="ja-JP" b="1" dirty="0">
              <a:latin typeface="Arial Black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04800" y="183459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If water is inside the tube and hot gases are outside the tube</a:t>
            </a:r>
            <a:endParaRPr lang="en-US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1" y="2819400"/>
            <a:ext cx="413221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11" y="2971799"/>
            <a:ext cx="2606001" cy="309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1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2503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Water tube boilers</a:t>
            </a:r>
            <a:endParaRPr lang="en-US" altLang="ja-JP" b="1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34594"/>
            <a:ext cx="77533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799"/>
            <a:ext cx="7315200" cy="528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2503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Water tube boilers</a:t>
            </a:r>
            <a:endParaRPr lang="en-US" altLang="ja-JP" b="1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68961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2503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Water tube boilers</a:t>
            </a:r>
            <a:endParaRPr lang="en-US" altLang="ja-JP" b="1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7516147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6087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Comparison of water tube and fire tube boiler</a:t>
            </a:r>
            <a:endParaRPr lang="en-US" altLang="ja-JP" b="1" dirty="0">
              <a:latin typeface="Arial Black" pitchFamily="34" charset="0"/>
            </a:endParaRPr>
          </a:p>
        </p:txBody>
      </p:sp>
      <p:graphicFrame>
        <p:nvGraphicFramePr>
          <p:cNvPr id="9" name="Group 37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8229600" cy="496605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Particulars 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Fire-tube boilers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Water-tube boilers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914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Position of water and hot gases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Hot gases inside the tubes and water outside the tubes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Water inside the tubes and hot gases outside the tubes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Mode of firing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Generally internally fired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Externally fired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Operation pressure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Limited to 16 bar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Can go up to 100 bar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Rate of steam production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Lower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Higher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Suitability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Not suitable for large power plants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Suitable for large power plants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914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Risk on bursting 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Involves lesser risk of explosion due to lower pressure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More risk on bursting due to high pressure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Floor area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For a given power it occupies more floor area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For a given power it occupies less floor area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Construction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Difficult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Simple 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6087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Comparison of water tube and fire tube boiler</a:t>
            </a:r>
            <a:endParaRPr lang="en-US" altLang="ja-JP" b="1" dirty="0">
              <a:latin typeface="Arial Black" pitchFamily="34" charset="0"/>
            </a:endParaRPr>
          </a:p>
        </p:txBody>
      </p:sp>
      <p:graphicFrame>
        <p:nvGraphicFramePr>
          <p:cNvPr id="5" name="Group 3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0072429"/>
              </p:ext>
            </p:extLst>
          </p:nvPr>
        </p:nvGraphicFramePr>
        <p:xfrm>
          <a:off x="152400" y="1905000"/>
          <a:ext cx="8229600" cy="36861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Particulars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Fire-tube boilers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Water-tube boilers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Transportation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Difficult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Simple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Shell diameter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Large for same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Small for same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Chances of explosion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Less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More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Treatment of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Not so necessary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More necessary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Accessibility of various parts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Various parts not so easily accessible for cleaning, repair and inspection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More accessible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Requirement  of skill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Require less skill for efficient and economic working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Require more skill and careful attention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0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7368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 Black" pitchFamily="34" charset="0"/>
              </a:rPr>
              <a:t>Classification of boilers based on combustion equipment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1905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Solid fuels fired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971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Hand fired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28956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Stoker fired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2895600"/>
            <a:ext cx="2286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Pulverized fuel fired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5000" y="4114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Underfeed stockers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4114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Overfeed  stockers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0" y="5867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Unit system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81400" y="5867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Central system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4600" y="5867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Both  </a:t>
            </a:r>
          </a:p>
        </p:txBody>
      </p:sp>
      <p:cxnSp>
        <p:nvCxnSpPr>
          <p:cNvPr id="16" name="Straight Arrow Connector 15"/>
          <p:cNvCxnSpPr>
            <a:stCxn id="6" idx="2"/>
            <a:endCxn id="8" idx="0"/>
          </p:cNvCxnSpPr>
          <p:nvPr/>
        </p:nvCxnSpPr>
        <p:spPr>
          <a:xfrm rot="5400000">
            <a:off x="4267201" y="2590800"/>
            <a:ext cx="609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1752600" y="25146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 rot="5400000">
            <a:off x="1524001" y="2743200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5146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0"/>
          </p:cNvCxnSpPr>
          <p:nvPr/>
        </p:nvCxnSpPr>
        <p:spPr>
          <a:xfrm rot="5400000">
            <a:off x="7200901" y="2705100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0"/>
          </p:cNvCxnSpPr>
          <p:nvPr/>
        </p:nvCxnSpPr>
        <p:spPr>
          <a:xfrm rot="5400000">
            <a:off x="2781301" y="38481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525294" y="3847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0" y="35814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</p:cNvCxnSpPr>
          <p:nvPr/>
        </p:nvCxnSpPr>
        <p:spPr>
          <a:xfrm rot="5400000">
            <a:off x="4419601" y="34290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0"/>
          </p:cNvCxnSpPr>
          <p:nvPr/>
        </p:nvCxnSpPr>
        <p:spPr>
          <a:xfrm rot="5400000">
            <a:off x="1676401" y="5638800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496594" y="5638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239794" y="5638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05000" y="5410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</p:cNvCxnSpPr>
          <p:nvPr/>
        </p:nvCxnSpPr>
        <p:spPr>
          <a:xfrm rot="5400000">
            <a:off x="6705600" y="41148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724400" y="48006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457701" y="50673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3050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 Black" pitchFamily="34" charset="0"/>
              </a:rPr>
              <a:t>Travelling grate stoker</a:t>
            </a:r>
          </a:p>
        </p:txBody>
      </p:sp>
      <p:pic>
        <p:nvPicPr>
          <p:cNvPr id="32" name="Picture 2" descr="D:\Rag\srinivas sir\CE656800FG0010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51669"/>
            <a:ext cx="3935049" cy="40122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1950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Spread </a:t>
            </a:r>
            <a:r>
              <a:rPr lang="en-US" altLang="ja-JP" b="1" dirty="0">
                <a:latin typeface="Arial Black" pitchFamily="34" charset="0"/>
              </a:rPr>
              <a:t>stoker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9147" y="1830240"/>
            <a:ext cx="6705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2766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 Black" pitchFamily="34" charset="0"/>
              </a:rPr>
              <a:t>Pulverized fuel firing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10645"/>
            <a:ext cx="7772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0" y="1295400"/>
            <a:ext cx="7368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 Black" pitchFamily="34" charset="0"/>
              </a:rPr>
              <a:t>Classification of boilers based on combustion equipment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871605"/>
            <a:ext cx="262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Liquid fuel fired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381000" y="191654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charset="0"/>
              <a:buChar char="–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endParaRPr lang="en-US" altLang="en-US" kern="0" dirty="0" smtClean="0"/>
          </a:p>
          <a:p>
            <a:r>
              <a:rPr lang="en-US" altLang="en-US" kern="0" dirty="0" smtClean="0"/>
              <a:t>Injection system</a:t>
            </a:r>
          </a:p>
          <a:p>
            <a:endParaRPr lang="en-US" altLang="en-US" kern="0" dirty="0" smtClean="0"/>
          </a:p>
          <a:p>
            <a:r>
              <a:rPr lang="en-US" altLang="en-US" kern="0" dirty="0" smtClean="0"/>
              <a:t>Evaporator system</a:t>
            </a:r>
          </a:p>
          <a:p>
            <a:endParaRPr lang="en-US" altLang="en-US" kern="0" dirty="0" smtClean="0"/>
          </a:p>
          <a:p>
            <a:r>
              <a:rPr lang="en-US" altLang="en-US" kern="0" dirty="0" smtClean="0"/>
              <a:t>Combination of both</a:t>
            </a:r>
          </a:p>
          <a:p>
            <a:endParaRPr lang="en-US" altLang="en-US" kern="0" dirty="0" smtClean="0"/>
          </a:p>
          <a:p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5242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0" y="1295400"/>
            <a:ext cx="7368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 Black" pitchFamily="34" charset="0"/>
              </a:rPr>
              <a:t>Classification of boilers based on combustion equipment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871605"/>
            <a:ext cx="3103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Gaseous fuel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fired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381000" y="191654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charset="0"/>
              <a:buChar char="–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endParaRPr lang="en-US" altLang="en-US" kern="0" dirty="0" smtClean="0"/>
          </a:p>
          <a:p>
            <a:r>
              <a:rPr lang="en-US" altLang="en-US" dirty="0"/>
              <a:t>Atmospheric pressure system</a:t>
            </a:r>
          </a:p>
          <a:p>
            <a:endParaRPr lang="en-US" altLang="en-US" dirty="0"/>
          </a:p>
          <a:p>
            <a:r>
              <a:rPr lang="en-US" altLang="en-US" dirty="0"/>
              <a:t>High pressure system</a:t>
            </a:r>
          </a:p>
          <a:p>
            <a:endParaRPr lang="en-US" altLang="en-US" kern="0" dirty="0" smtClean="0"/>
          </a:p>
          <a:p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0381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2022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err="1" smtClean="0">
                <a:latin typeface="Arial Black" pitchFamily="34" charset="0"/>
              </a:rPr>
              <a:t>Apa</a:t>
            </a:r>
            <a:r>
              <a:rPr lang="en-US" altLang="ja-JP" b="1" dirty="0" smtClean="0">
                <a:latin typeface="Arial Black" pitchFamily="34" charset="0"/>
              </a:rPr>
              <a:t> </a:t>
            </a:r>
            <a:r>
              <a:rPr lang="en-US" altLang="ja-JP" b="1" dirty="0" err="1" smtClean="0">
                <a:latin typeface="Arial Black" pitchFamily="34" charset="0"/>
              </a:rPr>
              <a:t>itu</a:t>
            </a:r>
            <a:r>
              <a:rPr lang="en-US" altLang="ja-JP" b="1" dirty="0" smtClean="0">
                <a:latin typeface="Arial Black" pitchFamily="34" charset="0"/>
              </a:rPr>
              <a:t> boiler?</a:t>
            </a:r>
            <a:endParaRPr lang="en-US" altLang="ja-JP" b="1" dirty="0">
              <a:latin typeface="Arial Black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3063" y="3515348"/>
            <a:ext cx="3949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err="1" smtClean="0">
                <a:latin typeface="Arial Black" pitchFamily="34" charset="0"/>
              </a:rPr>
              <a:t>Kenapa</a:t>
            </a:r>
            <a:r>
              <a:rPr lang="en-US" altLang="ja-JP" b="1" dirty="0" smtClean="0">
                <a:latin typeface="Arial Black" pitchFamily="34" charset="0"/>
              </a:rPr>
              <a:t> </a:t>
            </a:r>
            <a:r>
              <a:rPr lang="en-US" altLang="ja-JP" b="1" dirty="0" err="1" smtClean="0">
                <a:latin typeface="Arial Black" pitchFamily="34" charset="0"/>
              </a:rPr>
              <a:t>membutuhkan</a:t>
            </a:r>
            <a:r>
              <a:rPr lang="en-US" altLang="ja-JP" b="1" dirty="0" smtClean="0">
                <a:latin typeface="Arial Black" pitchFamily="34" charset="0"/>
              </a:rPr>
              <a:t> boiler?</a:t>
            </a:r>
            <a:endParaRPr lang="en-US" altLang="ja-JP" b="1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53" y="4114800"/>
            <a:ext cx="7206230" cy="2057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1" y="1752600"/>
            <a:ext cx="74676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Rangkaian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mengubah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energi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kimia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energi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termal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panas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laten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uap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4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0" y="1295400"/>
            <a:ext cx="1906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Boiler control</a:t>
            </a:r>
            <a:endParaRPr lang="en-US" altLang="ja-JP" b="1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871605"/>
            <a:ext cx="6248827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Basic control:</a:t>
            </a: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- Feed water </a:t>
            </a:r>
            <a:r>
              <a:rPr lang="en-US" altLang="en-US" sz="2800" dirty="0" smtClean="0"/>
              <a:t>and drum </a:t>
            </a:r>
            <a:r>
              <a:rPr lang="en-US" altLang="en-US" sz="2800" dirty="0"/>
              <a:t>level control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- Steam pressure control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- Steam temperature control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86000" y="2895600"/>
          <a:ext cx="6019800" cy="340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Visio" r:id="rId3" imgW="3016391" imgH="1704838" progId="Visio.Drawing.11">
                  <p:embed/>
                </p:oleObj>
              </mc:Choice>
              <mc:Fallback>
                <p:oleObj name="Visio" r:id="rId3" imgW="3016391" imgH="17048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95600"/>
                        <a:ext cx="6019800" cy="340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0" y="1295400"/>
            <a:ext cx="4480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 Black" pitchFamily="34" charset="0"/>
              </a:rPr>
              <a:t>Boiler Mountings and Accessories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83459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charset="0"/>
              <a:buChar char="–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en-US" sz="2000" kern="0" dirty="0" smtClean="0">
                <a:latin typeface="Verdana" panose="020B0604030504040204" pitchFamily="34" charset="0"/>
              </a:rPr>
              <a:t>Fitting and devices which are necessary for the safety and control are knows as boiler mountings</a:t>
            </a:r>
          </a:p>
          <a:p>
            <a:r>
              <a:rPr lang="en-US" altLang="en-US" sz="2000" kern="0" dirty="0" smtClean="0">
                <a:latin typeface="Verdana" panose="020B0604030504040204" pitchFamily="34" charset="0"/>
              </a:rPr>
              <a:t>Fitting or devices which are provided to increase the efficiency of the boiler and help in the smooth working of the plant are knows as boiler accessories.</a:t>
            </a:r>
          </a:p>
          <a:p>
            <a:r>
              <a:rPr lang="en-US" altLang="en-US" sz="2400" b="1" kern="0" dirty="0" smtClean="0">
                <a:latin typeface="Verdana" panose="020B0604030504040204" pitchFamily="34" charset="0"/>
              </a:rPr>
              <a:t>Fittings which are essential from the safety point of view are as follows,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kern="0" dirty="0" smtClean="0">
                <a:latin typeface="Verdana" panose="020B0604030504040204" pitchFamily="34" charset="0"/>
              </a:rPr>
              <a:t>Water level indicators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kern="0" dirty="0" smtClean="0">
                <a:latin typeface="Verdana" panose="020B0604030504040204" pitchFamily="34" charset="0"/>
              </a:rPr>
              <a:t>Safety valves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kern="0" dirty="0" smtClean="0">
                <a:latin typeface="Verdana" panose="020B0604030504040204" pitchFamily="34" charset="0"/>
              </a:rPr>
              <a:t>Combined high steam and low water safety valve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kern="0" dirty="0" smtClean="0">
                <a:latin typeface="Verdana" panose="020B0604030504040204" pitchFamily="34" charset="0"/>
              </a:rPr>
              <a:t>Fusible plug</a:t>
            </a:r>
          </a:p>
          <a:p>
            <a:endParaRPr lang="en-US" altLang="en-US" sz="2000" kern="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/>
          <a:p>
            <a:r>
              <a:rPr lang="en-US" altLang="en-US" smtClean="0">
                <a:effectLst/>
                <a:latin typeface="Times New Roman" panose="02020603050405020304" pitchFamily="18" charset="0"/>
              </a:rPr>
              <a:t>Pressure gauge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152400" y="1676400"/>
            <a:ext cx="84582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smtClean="0">
                <a:effectLst/>
              </a:rPr>
              <a:t>To record the steam pressure at which steam is generated in the boiler</a:t>
            </a:r>
          </a:p>
          <a:p>
            <a:r>
              <a:rPr lang="en-US" altLang="en-US" sz="2800" smtClean="0">
                <a:effectLst/>
              </a:rPr>
              <a:t>A bourdon pressure gauge in its simplest form consists of a simple elastic tube</a:t>
            </a:r>
          </a:p>
          <a:p>
            <a:r>
              <a:rPr lang="en-US" altLang="en-US" sz="2800" smtClean="0">
                <a:effectLst/>
              </a:rPr>
              <a:t>One end of the tube is fixed and connected to the steam space in the boiler</a:t>
            </a:r>
          </a:p>
          <a:p>
            <a:r>
              <a:rPr lang="en-US" altLang="en-US" sz="2800" smtClean="0">
                <a:effectLst/>
              </a:rPr>
              <a:t>Other end is connected to a sector through a link</a:t>
            </a:r>
          </a:p>
        </p:txBody>
      </p:sp>
    </p:spTree>
    <p:extLst>
      <p:ext uri="{BB962C8B-B14F-4D97-AF65-F5344CB8AC3E}">
        <p14:creationId xmlns:p14="http://schemas.microsoft.com/office/powerpoint/2010/main" val="3961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/>
          <a:p>
            <a:r>
              <a:rPr lang="en-US" altLang="en-US" smtClean="0">
                <a:effectLst/>
                <a:latin typeface="Times New Roman" panose="02020603050405020304" pitchFamily="18" charset="0"/>
              </a:rPr>
              <a:t>Pressure gauge</a:t>
            </a:r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00" y="2103438"/>
            <a:ext cx="6604000" cy="351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/>
          <a:p>
            <a:r>
              <a:rPr lang="en-US" altLang="en-US" smtClean="0">
                <a:effectLst/>
                <a:latin typeface="Times New Roman" panose="02020603050405020304" pitchFamily="18" charset="0"/>
              </a:rPr>
              <a:t>Fusible plug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To extinguish fire in the event of water level in the boiler shell falling below a certain specified limit</a:t>
            </a:r>
          </a:p>
          <a:p>
            <a:r>
              <a:rPr lang="en-US" altLang="en-US" smtClean="0">
                <a:effectLst/>
              </a:rPr>
              <a:t>It is installed below boiler’s water level</a:t>
            </a:r>
          </a:p>
        </p:txBody>
      </p:sp>
    </p:spTree>
    <p:extLst>
      <p:ext uri="{BB962C8B-B14F-4D97-AF65-F5344CB8AC3E}">
        <p14:creationId xmlns:p14="http://schemas.microsoft.com/office/powerpoint/2010/main" val="16484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57400"/>
            <a:ext cx="40386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6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  <a:latin typeface="Times New Roman" panose="02020603050405020304" pitchFamily="18" charset="0"/>
              </a:rPr>
              <a:t>Steam stop valve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smtClean="0">
                <a:effectLst/>
              </a:rPr>
              <a:t>A valve is a device that regulates the flow of a fluid (gases , fluidized solids slurries or liquids) by opening or closing or partially obstructing various passageways </a:t>
            </a:r>
          </a:p>
          <a:p>
            <a:r>
              <a:rPr lang="en-US" altLang="en-US" sz="2800" smtClean="0">
                <a:effectLst/>
              </a:rPr>
              <a:t>Function : to shut off or regulate the flow of steam from the boiler to the steam pipe  or steam  from the steam pipe to the engine</a:t>
            </a:r>
          </a:p>
        </p:txBody>
      </p:sp>
    </p:spTree>
    <p:extLst>
      <p:ext uri="{BB962C8B-B14F-4D97-AF65-F5344CB8AC3E}">
        <p14:creationId xmlns:p14="http://schemas.microsoft.com/office/powerpoint/2010/main" val="36227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  <a:latin typeface="Times New Roman" panose="02020603050405020304" pitchFamily="18" charset="0"/>
              </a:rPr>
              <a:t>Steam stop valve</a:t>
            </a:r>
          </a:p>
        </p:txBody>
      </p:sp>
      <p:pic>
        <p:nvPicPr>
          <p:cNvPr id="6656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447800"/>
            <a:ext cx="39624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/>
          <a:p>
            <a:r>
              <a:rPr lang="en-US" altLang="en-US" smtClean="0">
                <a:effectLst/>
                <a:latin typeface="Times New Roman" panose="02020603050405020304" pitchFamily="18" charset="0"/>
              </a:rPr>
              <a:t>Feed check valve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4449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To allow the feed water to pass in to the boiler</a:t>
            </a:r>
          </a:p>
          <a:p>
            <a:endParaRPr lang="en-US" altLang="en-US" dirty="0" smtClean="0">
              <a:effectLst/>
            </a:endParaRPr>
          </a:p>
          <a:p>
            <a:endParaRPr lang="en-US" altLang="en-US" dirty="0" smtClean="0">
              <a:effectLst/>
            </a:endParaRPr>
          </a:p>
          <a:p>
            <a:r>
              <a:rPr lang="en-US" altLang="en-US" dirty="0" smtClean="0">
                <a:effectLst/>
              </a:rPr>
              <a:t>To prevent the back flow of water from the boiler in the event of the failure of the feed pump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9765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  <a:latin typeface="Times New Roman" panose="02020603050405020304" pitchFamily="18" charset="0"/>
              </a:rPr>
              <a:t>Blow off cock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To drain out water from the boiler for internal cleaning inspection or other purposes</a:t>
            </a:r>
          </a:p>
        </p:txBody>
      </p:sp>
      <p:pic>
        <p:nvPicPr>
          <p:cNvPr id="68612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524000"/>
            <a:ext cx="38100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9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E667BF58-50E4-46B1-9412-0B0232DA1F9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3711575" y="1970088"/>
            <a:ext cx="0" cy="2335212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830763" y="2476500"/>
            <a:ext cx="87312" cy="546100"/>
          </a:xfrm>
          <a:prstGeom prst="rec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073650" y="4756150"/>
            <a:ext cx="781050" cy="323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BURNER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7196138" y="2408238"/>
            <a:ext cx="239712" cy="352425"/>
          </a:xfrm>
          <a:prstGeom prst="flowChartDelay">
            <a:avLst/>
          </a:prstGeom>
          <a:solidFill>
            <a:srgbClr val="66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flipH="1">
            <a:off x="6223000" y="2408238"/>
            <a:ext cx="239713" cy="352425"/>
          </a:xfrm>
          <a:prstGeom prst="flowChartDelay">
            <a:avLst/>
          </a:prstGeom>
          <a:solidFill>
            <a:srgbClr val="66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6462713" y="2408238"/>
            <a:ext cx="733425" cy="352425"/>
          </a:xfrm>
          <a:prstGeom prst="rect">
            <a:avLst/>
          </a:prstGeom>
          <a:solidFill>
            <a:srgbClr val="66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700">
              <a:latin typeface="Calibri" panose="020F0502020204030204" pitchFamily="34" charset="0"/>
            </a:endParaRPr>
          </a:p>
          <a:p>
            <a:endParaRPr lang="en-US" altLang="en-US" sz="700">
              <a:latin typeface="Calibri" panose="020F050202020403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467475" y="2759075"/>
            <a:ext cx="728663" cy="544513"/>
          </a:xfrm>
          <a:prstGeom prst="rect">
            <a:avLst/>
          </a:prstGeom>
          <a:solidFill>
            <a:srgbClr val="66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3711575" y="2330450"/>
            <a:ext cx="329882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6527800" y="3105150"/>
            <a:ext cx="209550" cy="201613"/>
          </a:xfrm>
          <a:prstGeom prst="ellipse">
            <a:avLst/>
          </a:prstGeom>
          <a:solidFill>
            <a:srgbClr val="66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6919913" y="3095625"/>
            <a:ext cx="209550" cy="2032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4759325" y="5894388"/>
            <a:ext cx="346075" cy="307975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4213225" y="5859463"/>
            <a:ext cx="346075" cy="307975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6118225" y="5727700"/>
            <a:ext cx="371475" cy="571500"/>
            <a:chOff x="7845" y="6496"/>
            <a:chExt cx="614" cy="974"/>
          </a:xfrm>
        </p:grpSpPr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-5400000">
              <a:off x="8051" y="6291"/>
              <a:ext cx="203" cy="613"/>
            </a:xfrm>
            <a:prstGeom prst="flowChartDelay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7845" y="6696"/>
              <a:ext cx="613" cy="58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-5400000" flipH="1" flipV="1">
              <a:off x="8051" y="7062"/>
              <a:ext cx="203" cy="613"/>
            </a:xfrm>
            <a:prstGeom prst="flowChartDelay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30"/>
          <p:cNvGrpSpPr>
            <a:grpSpLocks/>
          </p:cNvGrpSpPr>
          <p:nvPr/>
        </p:nvGrpSpPr>
        <p:grpSpPr bwMode="auto">
          <a:xfrm>
            <a:off x="6637338" y="5710238"/>
            <a:ext cx="373062" cy="571500"/>
            <a:chOff x="7845" y="6496"/>
            <a:chExt cx="614" cy="974"/>
          </a:xfrm>
        </p:grpSpPr>
        <p:sp>
          <p:nvSpPr>
            <p:cNvPr id="28" name="AutoShape 31"/>
            <p:cNvSpPr>
              <a:spLocks noChangeArrowheads="1"/>
            </p:cNvSpPr>
            <p:nvPr/>
          </p:nvSpPr>
          <p:spPr bwMode="auto">
            <a:xfrm rot="-5400000">
              <a:off x="8051" y="6291"/>
              <a:ext cx="203" cy="613"/>
            </a:xfrm>
            <a:prstGeom prst="flowChartDelay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7845" y="6696"/>
              <a:ext cx="613" cy="58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0" name="AutoShape 33"/>
            <p:cNvSpPr>
              <a:spLocks noChangeArrowheads="1"/>
            </p:cNvSpPr>
            <p:nvPr/>
          </p:nvSpPr>
          <p:spPr bwMode="auto">
            <a:xfrm rot="-5400000" flipH="1" flipV="1">
              <a:off x="8051" y="7062"/>
              <a:ext cx="203" cy="613"/>
            </a:xfrm>
            <a:prstGeom prst="flowChartDelay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7289800" y="5859463"/>
            <a:ext cx="382588" cy="29051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6946900" y="4859338"/>
            <a:ext cx="1003300" cy="4286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WATER SOURCE</a:t>
            </a: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6297613" y="5541963"/>
            <a:ext cx="1096962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6308725" y="5541963"/>
            <a:ext cx="0" cy="1936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6810375" y="5541963"/>
            <a:ext cx="0" cy="1936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7375525" y="5541963"/>
            <a:ext cx="0" cy="3270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7083425" y="5287963"/>
            <a:ext cx="0" cy="2540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7566025" y="5287963"/>
            <a:ext cx="0" cy="5619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H="1">
            <a:off x="5095875" y="6043613"/>
            <a:ext cx="102235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 flipH="1">
            <a:off x="4549775" y="6026150"/>
            <a:ext cx="20955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4"/>
          <p:cNvSpPr>
            <a:spLocks noChangeShapeType="1"/>
          </p:cNvSpPr>
          <p:nvPr/>
        </p:nvSpPr>
        <p:spPr bwMode="auto">
          <a:xfrm flipV="1">
            <a:off x="4384675" y="5191125"/>
            <a:ext cx="0" cy="658813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 flipV="1">
            <a:off x="5397500" y="5084763"/>
            <a:ext cx="0" cy="3429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" name="Group 46"/>
          <p:cNvGrpSpPr>
            <a:grpSpLocks/>
          </p:cNvGrpSpPr>
          <p:nvPr/>
        </p:nvGrpSpPr>
        <p:grpSpPr bwMode="auto">
          <a:xfrm>
            <a:off x="2308225" y="4945063"/>
            <a:ext cx="153988" cy="333375"/>
            <a:chOff x="7845" y="6496"/>
            <a:chExt cx="614" cy="974"/>
          </a:xfrm>
        </p:grpSpPr>
        <p:sp>
          <p:nvSpPr>
            <p:cNvPr id="44" name="AutoShape 47"/>
            <p:cNvSpPr>
              <a:spLocks noChangeArrowheads="1"/>
            </p:cNvSpPr>
            <p:nvPr/>
          </p:nvSpPr>
          <p:spPr bwMode="auto">
            <a:xfrm rot="-5400000">
              <a:off x="8051" y="6291"/>
              <a:ext cx="203" cy="613"/>
            </a:xfrm>
            <a:prstGeom prst="flowChartDelay">
              <a:avLst/>
            </a:prstGeom>
            <a:solidFill>
              <a:srgbClr val="66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7845" y="6696"/>
              <a:ext cx="613" cy="585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46" name="AutoShape 49"/>
            <p:cNvSpPr>
              <a:spLocks noChangeArrowheads="1"/>
            </p:cNvSpPr>
            <p:nvPr/>
          </p:nvSpPr>
          <p:spPr bwMode="auto">
            <a:xfrm rot="-5400000" flipH="1" flipV="1">
              <a:off x="8051" y="7062"/>
              <a:ext cx="203" cy="613"/>
            </a:xfrm>
            <a:prstGeom prst="flowChartDelay">
              <a:avLst/>
            </a:prstGeom>
            <a:solidFill>
              <a:srgbClr val="66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47" name="Line 50"/>
          <p:cNvSpPr>
            <a:spLocks noChangeShapeType="1"/>
          </p:cNvSpPr>
          <p:nvPr/>
        </p:nvSpPr>
        <p:spPr bwMode="auto">
          <a:xfrm flipH="1">
            <a:off x="2454275" y="5129213"/>
            <a:ext cx="636588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1"/>
          <p:cNvSpPr>
            <a:spLocks noChangeShapeType="1"/>
          </p:cNvSpPr>
          <p:nvPr/>
        </p:nvSpPr>
        <p:spPr bwMode="auto">
          <a:xfrm flipV="1">
            <a:off x="2392363" y="4600575"/>
            <a:ext cx="0" cy="3444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7183438" y="5891213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BRINE</a:t>
            </a: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6107113" y="6310313"/>
            <a:ext cx="9128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SOFTENERS</a:t>
            </a: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4064000" y="6181725"/>
            <a:ext cx="12668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CHEMICAL FEED</a:t>
            </a: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5075238" y="5387975"/>
            <a:ext cx="6937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FUEL</a:t>
            </a: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1897063" y="5268913"/>
            <a:ext cx="10207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BLOW DOWN SEPARATOR</a:t>
            </a:r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>
            <a:off x="2111375" y="4384675"/>
            <a:ext cx="547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VENT</a:t>
            </a: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6769100" y="1658938"/>
            <a:ext cx="546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VENT</a:t>
            </a:r>
          </a:p>
        </p:txBody>
      </p:sp>
      <p:sp>
        <p:nvSpPr>
          <p:cNvPr id="56" name="Line 59"/>
          <p:cNvSpPr>
            <a:spLocks noChangeShapeType="1"/>
          </p:cNvSpPr>
          <p:nvPr/>
        </p:nvSpPr>
        <p:spPr bwMode="auto">
          <a:xfrm flipV="1">
            <a:off x="4878388" y="1970088"/>
            <a:ext cx="0" cy="5016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4368800" y="1662113"/>
            <a:ext cx="1195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EXHAUST GAS</a:t>
            </a:r>
          </a:p>
        </p:txBody>
      </p:sp>
      <p:sp>
        <p:nvSpPr>
          <p:cNvPr id="58" name="Text Box 61"/>
          <p:cNvSpPr txBox="1">
            <a:spLocks noChangeArrowheads="1"/>
          </p:cNvSpPr>
          <p:nvPr/>
        </p:nvSpPr>
        <p:spPr bwMode="auto">
          <a:xfrm>
            <a:off x="3111500" y="1500188"/>
            <a:ext cx="1203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STEAM TO PROCESS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4802188" y="2486025"/>
            <a:ext cx="7381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STACK</a:t>
            </a:r>
          </a:p>
        </p:txBody>
      </p:sp>
      <p:sp>
        <p:nvSpPr>
          <p:cNvPr id="60" name="Line 63"/>
          <p:cNvSpPr>
            <a:spLocks noChangeShapeType="1"/>
          </p:cNvSpPr>
          <p:nvPr/>
        </p:nvSpPr>
        <p:spPr bwMode="auto">
          <a:xfrm flipV="1">
            <a:off x="5943600" y="2586038"/>
            <a:ext cx="0" cy="344963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4"/>
          <p:cNvSpPr>
            <a:spLocks noChangeShapeType="1"/>
          </p:cNvSpPr>
          <p:nvPr/>
        </p:nvSpPr>
        <p:spPr bwMode="auto">
          <a:xfrm>
            <a:off x="5932488" y="2586038"/>
            <a:ext cx="30162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65"/>
          <p:cNvSpPr txBox="1">
            <a:spLocks noChangeArrowheads="1"/>
          </p:cNvSpPr>
          <p:nvPr/>
        </p:nvSpPr>
        <p:spPr bwMode="auto">
          <a:xfrm>
            <a:off x="6261100" y="2487613"/>
            <a:ext cx="11382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DEAERATOR</a:t>
            </a:r>
          </a:p>
        </p:txBody>
      </p:sp>
      <p:sp>
        <p:nvSpPr>
          <p:cNvPr id="63" name="Text Box 66"/>
          <p:cNvSpPr txBox="1">
            <a:spLocks noChangeArrowheads="1"/>
          </p:cNvSpPr>
          <p:nvPr/>
        </p:nvSpPr>
        <p:spPr bwMode="auto">
          <a:xfrm>
            <a:off x="6430963" y="2917825"/>
            <a:ext cx="8096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PUMPS</a:t>
            </a:r>
          </a:p>
        </p:txBody>
      </p:sp>
      <p:sp>
        <p:nvSpPr>
          <p:cNvPr id="64" name="AutoShape 67"/>
          <p:cNvSpPr>
            <a:spLocks noChangeArrowheads="1"/>
          </p:cNvSpPr>
          <p:nvPr/>
        </p:nvSpPr>
        <p:spPr bwMode="auto">
          <a:xfrm>
            <a:off x="6997700" y="2217738"/>
            <a:ext cx="100013" cy="19208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5" name="Line 68"/>
          <p:cNvSpPr>
            <a:spLocks noChangeShapeType="1"/>
          </p:cNvSpPr>
          <p:nvPr/>
        </p:nvSpPr>
        <p:spPr bwMode="auto">
          <a:xfrm flipV="1">
            <a:off x="7048500" y="1898650"/>
            <a:ext cx="0" cy="3190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9"/>
          <p:cNvSpPr>
            <a:spLocks noChangeShapeType="1"/>
          </p:cNvSpPr>
          <p:nvPr/>
        </p:nvSpPr>
        <p:spPr bwMode="auto">
          <a:xfrm>
            <a:off x="6997700" y="2271713"/>
            <a:ext cx="100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7" name="AutoShape 71"/>
          <p:cNvCxnSpPr>
            <a:cxnSpLocks noChangeShapeType="1"/>
          </p:cNvCxnSpPr>
          <p:nvPr/>
        </p:nvCxnSpPr>
        <p:spPr bwMode="auto">
          <a:xfrm rot="5400000" flipH="1">
            <a:off x="4656931" y="3948907"/>
            <a:ext cx="923925" cy="690562"/>
          </a:xfrm>
          <a:prstGeom prst="bentConnector3">
            <a:avLst>
              <a:gd name="adj1" fmla="val 78690"/>
            </a:avLst>
          </a:prstGeom>
          <a:noFill/>
          <a:ln w="762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72"/>
          <p:cNvSpPr>
            <a:spLocks noChangeArrowheads="1"/>
          </p:cNvSpPr>
          <p:nvPr/>
        </p:nvSpPr>
        <p:spPr bwMode="auto">
          <a:xfrm>
            <a:off x="4538663" y="4316413"/>
            <a:ext cx="2222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cxnSp>
        <p:nvCxnSpPr>
          <p:cNvPr id="69" name="AutoShape 73"/>
          <p:cNvCxnSpPr>
            <a:cxnSpLocks noChangeShapeType="1"/>
          </p:cNvCxnSpPr>
          <p:nvPr/>
        </p:nvCxnSpPr>
        <p:spPr bwMode="auto">
          <a:xfrm rot="5400000">
            <a:off x="5791201" y="2559050"/>
            <a:ext cx="93662" cy="1589087"/>
          </a:xfrm>
          <a:prstGeom prst="bentConnector2">
            <a:avLst/>
          </a:prstGeom>
          <a:noFill/>
          <a:ln w="28575">
            <a:solidFill>
              <a:srgbClr val="00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74"/>
          <p:cNvCxnSpPr>
            <a:cxnSpLocks noChangeShapeType="1"/>
          </p:cNvCxnSpPr>
          <p:nvPr/>
        </p:nvCxnSpPr>
        <p:spPr bwMode="auto">
          <a:xfrm rot="5400000">
            <a:off x="5983288" y="2359025"/>
            <a:ext cx="101600" cy="1981200"/>
          </a:xfrm>
          <a:prstGeom prst="bentConnector2">
            <a:avLst/>
          </a:prstGeom>
          <a:noFill/>
          <a:ln w="28575">
            <a:solidFill>
              <a:srgbClr val="00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 Box 76"/>
          <p:cNvSpPr txBox="1">
            <a:spLocks noChangeArrowheads="1"/>
          </p:cNvSpPr>
          <p:nvPr/>
        </p:nvSpPr>
        <p:spPr bwMode="auto">
          <a:xfrm>
            <a:off x="1939925" y="6467475"/>
            <a:ext cx="4525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66"/>
                </a:solidFill>
              </a:rPr>
              <a:t>Figure: Schematic overview of a boiler room</a:t>
            </a:r>
          </a:p>
        </p:txBody>
      </p:sp>
      <p:sp>
        <p:nvSpPr>
          <p:cNvPr id="72" name="Line 77"/>
          <p:cNvSpPr>
            <a:spLocks noChangeShapeType="1"/>
          </p:cNvSpPr>
          <p:nvPr/>
        </p:nvSpPr>
        <p:spPr bwMode="auto">
          <a:xfrm>
            <a:off x="46482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Rectangle 14"/>
          <p:cNvSpPr>
            <a:spLocks noChangeArrowheads="1"/>
          </p:cNvSpPr>
          <p:nvPr/>
        </p:nvSpPr>
        <p:spPr bwMode="auto">
          <a:xfrm>
            <a:off x="3089275" y="4176713"/>
            <a:ext cx="1984375" cy="1011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BOILER</a:t>
            </a:r>
          </a:p>
        </p:txBody>
      </p:sp>
      <p:sp>
        <p:nvSpPr>
          <p:cNvPr id="74" name="Rectangle 70"/>
          <p:cNvSpPr>
            <a:spLocks noChangeArrowheads="1"/>
          </p:cNvSpPr>
          <p:nvPr/>
        </p:nvSpPr>
        <p:spPr bwMode="auto">
          <a:xfrm>
            <a:off x="4503738" y="2968625"/>
            <a:ext cx="539750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en-US" sz="800">
              <a:latin typeface="Arial" charset="0"/>
              <a:cs typeface="+mn-cs"/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ECO-NOMI-ZER</a:t>
            </a: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4660900" y="3824288"/>
            <a:ext cx="223838" cy="3905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6" name="Line 78"/>
          <p:cNvSpPr>
            <a:spLocks noChangeShapeType="1"/>
          </p:cNvSpPr>
          <p:nvPr/>
        </p:nvSpPr>
        <p:spPr bwMode="auto">
          <a:xfrm>
            <a:off x="4876800" y="3810000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Oval 79"/>
          <p:cNvSpPr>
            <a:spLocks noChangeArrowheads="1"/>
          </p:cNvSpPr>
          <p:nvPr/>
        </p:nvSpPr>
        <p:spPr bwMode="auto">
          <a:xfrm>
            <a:off x="6629400" y="4648200"/>
            <a:ext cx="1600200" cy="8382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8" name="Oval 80"/>
          <p:cNvSpPr>
            <a:spLocks noChangeArrowheads="1"/>
          </p:cNvSpPr>
          <p:nvPr/>
        </p:nvSpPr>
        <p:spPr bwMode="auto">
          <a:xfrm>
            <a:off x="2895600" y="3962400"/>
            <a:ext cx="1905000" cy="13716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9" name="Oval 82"/>
          <p:cNvSpPr>
            <a:spLocks noChangeArrowheads="1"/>
          </p:cNvSpPr>
          <p:nvPr/>
        </p:nvSpPr>
        <p:spPr bwMode="auto">
          <a:xfrm>
            <a:off x="5029200" y="4572000"/>
            <a:ext cx="838200" cy="11430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0" name="Oval 84"/>
          <p:cNvSpPr>
            <a:spLocks noChangeArrowheads="1"/>
          </p:cNvSpPr>
          <p:nvPr/>
        </p:nvSpPr>
        <p:spPr bwMode="auto">
          <a:xfrm>
            <a:off x="3048000" y="1447800"/>
            <a:ext cx="1295400" cy="6096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183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boiler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599" y="2066264"/>
            <a:ext cx="3732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Neraca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boiler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28271"/>
            <a:ext cx="7832050" cy="40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211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losses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79327"/>
            <a:ext cx="824388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95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Efisiensi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boiler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280" y="2079327"/>
            <a:ext cx="7614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panas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steam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dihasilkan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352800"/>
            <a:ext cx="85915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didapat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fluida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(air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steam)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dibandingkan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terkandung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bakar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boiler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efisiensi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kehilangan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56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94567"/>
            <a:ext cx="5105400" cy="2219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7" y="4575194"/>
            <a:ext cx="59150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" y="2079327"/>
            <a:ext cx="91344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280" y="2079327"/>
            <a:ext cx="7614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Standard, BS 845:1987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USA Standard ASME PTC-4-1 Power Test Code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Steam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Generating Units 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657600"/>
            <a:ext cx="8757250" cy="89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280" y="2079327"/>
            <a:ext cx="7614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Standard, BS 845:1987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USA Standard ASME PTC-4-1 Power Test Code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Steam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Generating Units 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86" y="1371600"/>
            <a:ext cx="7222714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6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" y="1831088"/>
            <a:ext cx="8757250" cy="893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971800"/>
            <a:ext cx="833227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2324100"/>
            <a:ext cx="83915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35442"/>
            <a:ext cx="7759700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6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4147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Sub – sub </a:t>
            </a:r>
            <a:r>
              <a:rPr lang="en-US" altLang="ja-JP" b="1" dirty="0" err="1" smtClean="0">
                <a:latin typeface="Arial Black" pitchFamily="34" charset="0"/>
              </a:rPr>
              <a:t>peralatan</a:t>
            </a:r>
            <a:r>
              <a:rPr lang="en-US" altLang="ja-JP" b="1" dirty="0" smtClean="0">
                <a:latin typeface="Arial Black" pitchFamily="34" charset="0"/>
              </a:rPr>
              <a:t> </a:t>
            </a:r>
            <a:r>
              <a:rPr lang="en-US" altLang="ja-JP" b="1" dirty="0" err="1" smtClean="0">
                <a:latin typeface="Arial Black" pitchFamily="34" charset="0"/>
              </a:rPr>
              <a:t>pada</a:t>
            </a:r>
            <a:r>
              <a:rPr lang="en-US" altLang="ja-JP" b="1" dirty="0" smtClean="0">
                <a:latin typeface="Arial Black" pitchFamily="34" charset="0"/>
              </a:rPr>
              <a:t> boiler</a:t>
            </a:r>
            <a:endParaRPr lang="en-US" altLang="ja-JP" b="1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09" y="1541814"/>
            <a:ext cx="8461981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8305800" cy="324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7595574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" y="2079327"/>
            <a:ext cx="8201025" cy="36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" y="2079327"/>
            <a:ext cx="8201025" cy="36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1" y="2109807"/>
            <a:ext cx="7891463" cy="37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" y="2286000"/>
            <a:ext cx="8839200" cy="35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1024"/>
            <a:ext cx="5962650" cy="2409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224285"/>
            <a:ext cx="69627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6734"/>
            <a:ext cx="7833367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905000"/>
            <a:ext cx="65722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556"/>
            <a:ext cx="73152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4147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Sub – sub </a:t>
            </a:r>
            <a:r>
              <a:rPr lang="en-US" altLang="ja-JP" b="1" dirty="0" err="1" smtClean="0">
                <a:latin typeface="Arial Black" pitchFamily="34" charset="0"/>
              </a:rPr>
              <a:t>peralatan</a:t>
            </a:r>
            <a:r>
              <a:rPr lang="en-US" altLang="ja-JP" b="1" dirty="0" smtClean="0">
                <a:latin typeface="Arial Black" pitchFamily="34" charset="0"/>
              </a:rPr>
              <a:t> </a:t>
            </a:r>
            <a:r>
              <a:rPr lang="en-US" altLang="ja-JP" b="1" dirty="0" err="1" smtClean="0">
                <a:latin typeface="Arial Black" pitchFamily="34" charset="0"/>
              </a:rPr>
              <a:t>pada</a:t>
            </a:r>
            <a:r>
              <a:rPr lang="en-US" altLang="ja-JP" b="1" dirty="0" smtClean="0">
                <a:latin typeface="Arial Black" pitchFamily="34" charset="0"/>
              </a:rPr>
              <a:t> boiler</a:t>
            </a:r>
            <a:endParaRPr lang="en-US" altLang="ja-JP" b="1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664732"/>
            <a:ext cx="65722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079327"/>
            <a:ext cx="6937861" cy="32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5689640" cy="435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38400"/>
            <a:ext cx="75152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800" y="2079327"/>
            <a:ext cx="80264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Sebuah</a:t>
            </a:r>
            <a:r>
              <a:rPr lang="en-US" dirty="0"/>
              <a:t> boiler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hidrokarbon</a:t>
            </a:r>
            <a:r>
              <a:rPr lang="en-US" dirty="0"/>
              <a:t>)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– 43.515 J g-1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25 C </a:t>
            </a:r>
            <a:r>
              <a:rPr lang="en-US" dirty="0" err="1"/>
              <a:t>dengan</a:t>
            </a:r>
            <a:r>
              <a:rPr lang="en-US" dirty="0"/>
              <a:t> CO2(g) </a:t>
            </a:r>
            <a:r>
              <a:rPr lang="en-US" dirty="0" err="1"/>
              <a:t>dan</a:t>
            </a:r>
            <a:r>
              <a:rPr lang="en-US" dirty="0"/>
              <a:t> H2O(l)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25 C</a:t>
            </a:r>
            <a:r>
              <a:rPr lang="en-US" dirty="0"/>
              <a:t>.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. Gas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boiler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300 C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rata-</a:t>
            </a:r>
            <a:r>
              <a:rPr lang="en-US" dirty="0" err="1"/>
              <a:t>ratanya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(basis </a:t>
            </a:r>
            <a:r>
              <a:rPr lang="en-US" dirty="0" err="1"/>
              <a:t>kering</a:t>
            </a:r>
            <a:r>
              <a:rPr lang="en-US" dirty="0"/>
              <a:t>) 11,2% CO2, 0,4% CO, 6,2% O2 </a:t>
            </a:r>
            <a:r>
              <a:rPr lang="en-US" dirty="0" err="1"/>
              <a:t>dan</a:t>
            </a:r>
            <a:r>
              <a:rPr lang="en-US" dirty="0"/>
              <a:t> 82,2% N2.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yang </a:t>
            </a:r>
            <a:r>
              <a:rPr lang="en-US" dirty="0" err="1"/>
              <a:t>ditransfer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boiler?</a:t>
            </a:r>
          </a:p>
        </p:txBody>
      </p:sp>
    </p:spTree>
    <p:extLst>
      <p:ext uri="{BB962C8B-B14F-4D97-AF65-F5344CB8AC3E}">
        <p14:creationId xmlns:p14="http://schemas.microsoft.com/office/powerpoint/2010/main" val="37419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537" y="2119388"/>
            <a:ext cx="3500438" cy="396998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Basis: 100 mol gas </a:t>
            </a:r>
            <a:r>
              <a:rPr lang="en-US" sz="1100" b="1" dirty="0" err="1">
                <a:solidFill>
                  <a:schemeClr val="tx1"/>
                </a:solidFill>
              </a:rPr>
              <a:t>hasil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pembakaran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kering</a:t>
            </a:r>
            <a:r>
              <a:rPr lang="en-US" sz="1100" b="1" dirty="0">
                <a:solidFill>
                  <a:schemeClr val="tx1"/>
                </a:solidFill>
              </a:rPr>
              <a:t>: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CO</a:t>
            </a:r>
            <a:r>
              <a:rPr lang="en-US" sz="1100" b="1" baseline="-25000" dirty="0">
                <a:solidFill>
                  <a:schemeClr val="tx1"/>
                </a:solidFill>
              </a:rPr>
              <a:t>2</a:t>
            </a:r>
            <a:r>
              <a:rPr lang="en-US" sz="1100" b="1" dirty="0">
                <a:solidFill>
                  <a:schemeClr val="tx1"/>
                </a:solidFill>
              </a:rPr>
              <a:t>	 11,2 mol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CO	   0,4 mol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O</a:t>
            </a:r>
            <a:r>
              <a:rPr lang="en-US" sz="1100" b="1" baseline="-25000" dirty="0">
                <a:solidFill>
                  <a:schemeClr val="tx1"/>
                </a:solidFill>
              </a:rPr>
              <a:t>2</a:t>
            </a:r>
            <a:r>
              <a:rPr lang="en-US" sz="1100" b="1" dirty="0">
                <a:solidFill>
                  <a:schemeClr val="tx1"/>
                </a:solidFill>
              </a:rPr>
              <a:t>	   6,2 mol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N</a:t>
            </a:r>
            <a:r>
              <a:rPr lang="en-US" sz="1100" b="1" baseline="-25000" dirty="0">
                <a:solidFill>
                  <a:schemeClr val="tx1"/>
                </a:solidFill>
              </a:rPr>
              <a:t>2</a:t>
            </a:r>
            <a:r>
              <a:rPr lang="en-US" sz="1100" b="1" dirty="0">
                <a:solidFill>
                  <a:schemeClr val="tx1"/>
                </a:solidFill>
              </a:rPr>
              <a:t>	 82,2 mol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------------------------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Total	100,0 mol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NERACA O</a:t>
            </a:r>
            <a:r>
              <a:rPr lang="en-US" sz="1100" b="1" baseline="-25000" dirty="0">
                <a:solidFill>
                  <a:schemeClr val="tx1"/>
                </a:solidFill>
              </a:rPr>
              <a:t>2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dirty="0" err="1">
                <a:solidFill>
                  <a:schemeClr val="tx1"/>
                </a:solidFill>
              </a:rPr>
              <a:t>Masuk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O</a:t>
            </a:r>
            <a:r>
              <a:rPr lang="en-US" sz="1100" b="1" baseline="-25000" dirty="0">
                <a:solidFill>
                  <a:schemeClr val="tx1"/>
                </a:solidFill>
              </a:rPr>
              <a:t>2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masuk</a:t>
            </a:r>
            <a:r>
              <a:rPr lang="en-US" sz="1100" b="1" dirty="0">
                <a:solidFill>
                  <a:schemeClr val="tx1"/>
                </a:solidFill>
              </a:rPr>
              <a:t> (</a:t>
            </a:r>
            <a:r>
              <a:rPr lang="en-US" sz="1100" b="1" dirty="0" err="1">
                <a:solidFill>
                  <a:schemeClr val="tx1"/>
                </a:solidFill>
              </a:rPr>
              <a:t>dalam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udara</a:t>
            </a:r>
            <a:r>
              <a:rPr lang="en-US" sz="1100" b="1" dirty="0">
                <a:solidFill>
                  <a:schemeClr val="tx1"/>
                </a:solidFill>
              </a:rPr>
              <a:t>) = 21,85 mol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 err="1">
                <a:solidFill>
                  <a:schemeClr val="tx1"/>
                </a:solidFill>
              </a:rPr>
              <a:t>Keluar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 err="1">
                <a:solidFill>
                  <a:schemeClr val="tx1"/>
                </a:solidFill>
              </a:rPr>
              <a:t>Dalam</a:t>
            </a:r>
            <a:r>
              <a:rPr lang="en-US" sz="1100" b="1" dirty="0">
                <a:solidFill>
                  <a:schemeClr val="tx1"/>
                </a:solidFill>
              </a:rPr>
              <a:t> CO</a:t>
            </a:r>
            <a:r>
              <a:rPr lang="en-US" sz="1100" b="1" baseline="-25000" dirty="0">
                <a:solidFill>
                  <a:schemeClr val="tx1"/>
                </a:solidFill>
              </a:rPr>
              <a:t>2</a:t>
            </a:r>
            <a:r>
              <a:rPr lang="en-US" sz="1100" b="1" dirty="0">
                <a:solidFill>
                  <a:schemeClr val="tx1"/>
                </a:solidFill>
              </a:rPr>
              <a:t>	   = 11,20 mol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 err="1">
                <a:solidFill>
                  <a:schemeClr val="tx1"/>
                </a:solidFill>
              </a:rPr>
              <a:t>Dalam</a:t>
            </a:r>
            <a:r>
              <a:rPr lang="en-US" sz="1100" b="1" dirty="0">
                <a:solidFill>
                  <a:schemeClr val="tx1"/>
                </a:solidFill>
              </a:rPr>
              <a:t> CO	   =   0,20 mol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O</a:t>
            </a:r>
            <a:r>
              <a:rPr lang="en-US" sz="1100" b="1" baseline="-25000" dirty="0">
                <a:solidFill>
                  <a:schemeClr val="tx1"/>
                </a:solidFill>
              </a:rPr>
              <a:t>2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sisa</a:t>
            </a:r>
            <a:r>
              <a:rPr lang="en-US" sz="1100" b="1" dirty="0">
                <a:solidFill>
                  <a:schemeClr val="tx1"/>
                </a:solidFill>
              </a:rPr>
              <a:t>	   =   6,20 mol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---------------------------------------------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Total O</a:t>
            </a:r>
            <a:r>
              <a:rPr lang="en-US" sz="1100" b="1" baseline="-25000" dirty="0">
                <a:solidFill>
                  <a:schemeClr val="tx1"/>
                </a:solidFill>
              </a:rPr>
              <a:t>2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selain</a:t>
            </a:r>
            <a:r>
              <a:rPr lang="en-US" sz="1100" b="1" dirty="0">
                <a:solidFill>
                  <a:schemeClr val="tx1"/>
                </a:solidFill>
              </a:rPr>
              <a:t> H</a:t>
            </a:r>
            <a:r>
              <a:rPr lang="en-US" sz="1100" b="1" baseline="-25000" dirty="0">
                <a:solidFill>
                  <a:schemeClr val="tx1"/>
                </a:solidFill>
              </a:rPr>
              <a:t>2</a:t>
            </a:r>
            <a:r>
              <a:rPr lang="en-US" sz="1100" b="1" dirty="0">
                <a:solidFill>
                  <a:schemeClr val="tx1"/>
                </a:solidFill>
              </a:rPr>
              <a:t>O = 17,60 mol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2109807"/>
            <a:ext cx="4071937" cy="40510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050" b="1" dirty="0" err="1">
                <a:solidFill>
                  <a:schemeClr val="tx1"/>
                </a:solidFill>
              </a:rPr>
              <a:t>Jadi</a:t>
            </a:r>
            <a:r>
              <a:rPr lang="en-US" sz="1050" b="1" dirty="0">
                <a:solidFill>
                  <a:schemeClr val="tx1"/>
                </a:solidFill>
              </a:rPr>
              <a:t> O</a:t>
            </a:r>
            <a:r>
              <a:rPr lang="en-US" sz="1050" b="1" baseline="-25000" dirty="0">
                <a:solidFill>
                  <a:schemeClr val="tx1"/>
                </a:solidFill>
              </a:rPr>
              <a:t>2</a:t>
            </a:r>
            <a:r>
              <a:rPr lang="en-US" sz="1050" b="1" dirty="0">
                <a:solidFill>
                  <a:schemeClr val="tx1"/>
                </a:solidFill>
              </a:rPr>
              <a:t> yang </a:t>
            </a:r>
            <a:r>
              <a:rPr lang="en-US" sz="1050" b="1" dirty="0" err="1">
                <a:solidFill>
                  <a:schemeClr val="tx1"/>
                </a:solidFill>
              </a:rPr>
              <a:t>bereaksi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membentuk</a:t>
            </a:r>
            <a:r>
              <a:rPr lang="en-US" sz="1050" b="1" dirty="0">
                <a:solidFill>
                  <a:schemeClr val="tx1"/>
                </a:solidFill>
              </a:rPr>
              <a:t> H</a:t>
            </a:r>
            <a:r>
              <a:rPr lang="en-US" sz="1050" b="1" baseline="-25000" dirty="0">
                <a:solidFill>
                  <a:schemeClr val="tx1"/>
                </a:solidFill>
              </a:rPr>
              <a:t>2</a:t>
            </a:r>
            <a:r>
              <a:rPr lang="en-US" sz="1050" b="1" dirty="0">
                <a:solidFill>
                  <a:schemeClr val="tx1"/>
                </a:solidFill>
              </a:rPr>
              <a:t>O = 21,85 – 17,6 = 4,25 mol</a:t>
            </a:r>
            <a:endParaRPr lang="en-US" sz="105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050" b="1" dirty="0">
                <a:solidFill>
                  <a:schemeClr val="tx1"/>
                </a:solidFill>
              </a:rPr>
              <a:t>H</a:t>
            </a:r>
            <a:r>
              <a:rPr lang="en-US" sz="1050" b="1" baseline="-25000" dirty="0">
                <a:solidFill>
                  <a:schemeClr val="tx1"/>
                </a:solidFill>
              </a:rPr>
              <a:t>2</a:t>
            </a:r>
            <a:r>
              <a:rPr lang="en-US" sz="1050" b="1" dirty="0">
                <a:solidFill>
                  <a:schemeClr val="tx1"/>
                </a:solidFill>
              </a:rPr>
              <a:t>O yang </a:t>
            </a:r>
            <a:r>
              <a:rPr lang="en-US" sz="1050" b="1" dirty="0" err="1">
                <a:solidFill>
                  <a:schemeClr val="tx1"/>
                </a:solidFill>
              </a:rPr>
              <a:t>terbentuk</a:t>
            </a:r>
            <a:r>
              <a:rPr lang="en-US" sz="1050" b="1" dirty="0">
                <a:solidFill>
                  <a:schemeClr val="tx1"/>
                </a:solidFill>
              </a:rPr>
              <a:t> = 2 (4,25) = 8,50 mol</a:t>
            </a:r>
            <a:endParaRPr lang="en-US" sz="105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050" b="1" dirty="0">
                <a:solidFill>
                  <a:schemeClr val="tx1"/>
                </a:solidFill>
              </a:rPr>
              <a:t>Total O</a:t>
            </a:r>
            <a:r>
              <a:rPr lang="en-US" sz="1050" b="1" baseline="-25000" dirty="0">
                <a:solidFill>
                  <a:schemeClr val="tx1"/>
                </a:solidFill>
              </a:rPr>
              <a:t>2</a:t>
            </a:r>
            <a:r>
              <a:rPr lang="en-US" sz="1050" b="1" dirty="0">
                <a:solidFill>
                  <a:schemeClr val="tx1"/>
                </a:solidFill>
              </a:rPr>
              <a:t>  yang </a:t>
            </a:r>
            <a:r>
              <a:rPr lang="en-US" sz="1050" b="1" dirty="0" err="1">
                <a:solidFill>
                  <a:schemeClr val="tx1"/>
                </a:solidFill>
              </a:rPr>
              <a:t>bereaksi</a:t>
            </a:r>
            <a:r>
              <a:rPr lang="en-US" sz="1050" b="1" dirty="0">
                <a:solidFill>
                  <a:schemeClr val="tx1"/>
                </a:solidFill>
              </a:rPr>
              <a:t> = 11,2 + 0,2 + 4,25 = 15,65 mol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050" b="1" dirty="0">
                <a:solidFill>
                  <a:schemeClr val="tx1"/>
                </a:solidFill>
              </a:rPr>
              <a:t> 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050" b="1" dirty="0" err="1">
                <a:solidFill>
                  <a:schemeClr val="tx1"/>
                </a:solidFill>
              </a:rPr>
              <a:t>Neraca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massa</a:t>
            </a:r>
            <a:r>
              <a:rPr lang="en-US" sz="1050" b="1" dirty="0">
                <a:solidFill>
                  <a:schemeClr val="tx1"/>
                </a:solidFill>
              </a:rPr>
              <a:t> C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050" b="1" dirty="0" err="1">
                <a:solidFill>
                  <a:schemeClr val="tx1"/>
                </a:solidFill>
              </a:rPr>
              <a:t>keluar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050" b="1" dirty="0" err="1">
                <a:solidFill>
                  <a:schemeClr val="tx1"/>
                </a:solidFill>
              </a:rPr>
              <a:t>Sebagai</a:t>
            </a:r>
            <a:r>
              <a:rPr lang="en-US" sz="1050" b="1" dirty="0">
                <a:solidFill>
                  <a:schemeClr val="tx1"/>
                </a:solidFill>
              </a:rPr>
              <a:t> CO</a:t>
            </a:r>
            <a:r>
              <a:rPr lang="en-US" sz="1050" b="1" baseline="-25000" dirty="0">
                <a:solidFill>
                  <a:schemeClr val="tx1"/>
                </a:solidFill>
              </a:rPr>
              <a:t>2</a:t>
            </a:r>
            <a:r>
              <a:rPr lang="en-US" sz="1050" b="1" dirty="0">
                <a:solidFill>
                  <a:schemeClr val="tx1"/>
                </a:solidFill>
              </a:rPr>
              <a:t>	= 11,20 mol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050" b="1" dirty="0" err="1">
                <a:solidFill>
                  <a:schemeClr val="tx1"/>
                </a:solidFill>
              </a:rPr>
              <a:t>Sebagai</a:t>
            </a:r>
            <a:r>
              <a:rPr lang="en-US" sz="1050" b="1" dirty="0">
                <a:solidFill>
                  <a:schemeClr val="tx1"/>
                </a:solidFill>
              </a:rPr>
              <a:t> CO	=   0,40 mol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050" b="1" dirty="0">
                <a:solidFill>
                  <a:schemeClr val="tx1"/>
                </a:solidFill>
              </a:rPr>
              <a:t>---------------------------------------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050" b="1" dirty="0">
                <a:solidFill>
                  <a:schemeClr val="tx1"/>
                </a:solidFill>
              </a:rPr>
              <a:t>Total		= 11,60 mol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050" b="1" dirty="0" err="1">
                <a:solidFill>
                  <a:schemeClr val="tx1"/>
                </a:solidFill>
              </a:rPr>
              <a:t>Masuk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050" b="1" dirty="0">
                <a:solidFill>
                  <a:schemeClr val="tx1"/>
                </a:solidFill>
              </a:rPr>
              <a:t>Mol C </a:t>
            </a:r>
            <a:r>
              <a:rPr lang="en-US" sz="1050" b="1" dirty="0" err="1">
                <a:solidFill>
                  <a:schemeClr val="tx1"/>
                </a:solidFill>
              </a:rPr>
              <a:t>masuk</a:t>
            </a:r>
            <a:r>
              <a:rPr lang="en-US" sz="1050" b="1" dirty="0">
                <a:solidFill>
                  <a:schemeClr val="tx1"/>
                </a:solidFill>
              </a:rPr>
              <a:t> = mol C </a:t>
            </a:r>
            <a:r>
              <a:rPr lang="en-US" sz="1050" b="1" dirty="0" err="1">
                <a:solidFill>
                  <a:schemeClr val="tx1"/>
                </a:solidFill>
              </a:rPr>
              <a:t>keluar</a:t>
            </a:r>
            <a:r>
              <a:rPr lang="en-US" sz="1050" b="1" dirty="0">
                <a:solidFill>
                  <a:schemeClr val="tx1"/>
                </a:solidFill>
              </a:rPr>
              <a:t> = 11,60 mol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050" b="1" dirty="0">
                <a:solidFill>
                  <a:schemeClr val="tx1"/>
                </a:solidFill>
              </a:rPr>
              <a:t> </a:t>
            </a:r>
            <a:endParaRPr lang="en-US" sz="105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050" b="1" dirty="0">
                <a:solidFill>
                  <a:schemeClr val="tx1"/>
                </a:solidFill>
              </a:rPr>
              <a:t>NERACA H</a:t>
            </a:r>
            <a:r>
              <a:rPr lang="en-US" sz="1050" b="1" baseline="-25000" dirty="0">
                <a:solidFill>
                  <a:schemeClr val="tx1"/>
                </a:solidFill>
              </a:rPr>
              <a:t>2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endParaRPr lang="en-US" sz="105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050" b="1" dirty="0" err="1">
                <a:solidFill>
                  <a:schemeClr val="tx1"/>
                </a:solidFill>
              </a:rPr>
              <a:t>Keluar</a:t>
            </a:r>
            <a:endParaRPr lang="en-US" sz="105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050" b="1" dirty="0" err="1">
                <a:solidFill>
                  <a:schemeClr val="tx1"/>
                </a:solidFill>
              </a:rPr>
              <a:t>Sebagai</a:t>
            </a:r>
            <a:r>
              <a:rPr lang="en-US" sz="1050" b="1" dirty="0">
                <a:solidFill>
                  <a:schemeClr val="tx1"/>
                </a:solidFill>
              </a:rPr>
              <a:t> H</a:t>
            </a:r>
            <a:r>
              <a:rPr lang="en-US" sz="1050" b="1" baseline="-25000" dirty="0">
                <a:solidFill>
                  <a:schemeClr val="tx1"/>
                </a:solidFill>
              </a:rPr>
              <a:t>2</a:t>
            </a:r>
            <a:r>
              <a:rPr lang="en-US" sz="1050" b="1" dirty="0">
                <a:solidFill>
                  <a:schemeClr val="tx1"/>
                </a:solidFill>
              </a:rPr>
              <a:t>O	= 8,50 mol</a:t>
            </a:r>
            <a:endParaRPr lang="en-US" sz="105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050" b="1" dirty="0" err="1">
                <a:solidFill>
                  <a:schemeClr val="tx1"/>
                </a:solidFill>
              </a:rPr>
              <a:t>Masuk</a:t>
            </a:r>
            <a:endParaRPr lang="en-US" sz="105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050" b="1" dirty="0">
                <a:solidFill>
                  <a:schemeClr val="tx1"/>
                </a:solidFill>
              </a:rPr>
              <a:t>Mol H</a:t>
            </a:r>
            <a:r>
              <a:rPr lang="en-US" sz="1050" b="1" baseline="-25000" dirty="0">
                <a:solidFill>
                  <a:schemeClr val="tx1"/>
                </a:solidFill>
              </a:rPr>
              <a:t>2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masuk</a:t>
            </a:r>
            <a:r>
              <a:rPr lang="en-US" sz="1050" b="1" dirty="0">
                <a:solidFill>
                  <a:schemeClr val="tx1"/>
                </a:solidFill>
              </a:rPr>
              <a:t> = mol H</a:t>
            </a:r>
            <a:r>
              <a:rPr lang="en-US" sz="1050" b="1" baseline="-25000" dirty="0">
                <a:solidFill>
                  <a:schemeClr val="tx1"/>
                </a:solidFill>
              </a:rPr>
              <a:t>2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keluar</a:t>
            </a:r>
            <a:r>
              <a:rPr lang="en-US" sz="1050" b="1" dirty="0">
                <a:solidFill>
                  <a:schemeClr val="tx1"/>
                </a:solidFill>
              </a:rPr>
              <a:t> = 8,50 mol</a:t>
            </a:r>
            <a:endParaRPr lang="en-US" sz="105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050" b="1" dirty="0">
                <a:solidFill>
                  <a:schemeClr val="tx1"/>
                </a:solidFill>
              </a:rPr>
              <a:t>C </a:t>
            </a:r>
            <a:r>
              <a:rPr lang="en-US" sz="1050" b="1" dirty="0" err="1">
                <a:solidFill>
                  <a:schemeClr val="tx1"/>
                </a:solidFill>
              </a:rPr>
              <a:t>dan</a:t>
            </a:r>
            <a:r>
              <a:rPr lang="en-US" sz="1050" b="1" dirty="0">
                <a:solidFill>
                  <a:schemeClr val="tx1"/>
                </a:solidFill>
              </a:rPr>
              <a:t> H</a:t>
            </a:r>
            <a:r>
              <a:rPr lang="en-US" sz="1050" b="1" baseline="-25000" dirty="0">
                <a:solidFill>
                  <a:schemeClr val="tx1"/>
                </a:solidFill>
              </a:rPr>
              <a:t>2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semuanya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berasal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dari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bahan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bakar</a:t>
            </a:r>
            <a:r>
              <a:rPr lang="en-US" sz="1050" b="1" dirty="0">
                <a:solidFill>
                  <a:schemeClr val="tx1"/>
                </a:solidFill>
              </a:rPr>
              <a:t>, </a:t>
            </a:r>
            <a:r>
              <a:rPr lang="en-US" sz="1050" b="1" dirty="0" err="1">
                <a:solidFill>
                  <a:schemeClr val="tx1"/>
                </a:solidFill>
              </a:rPr>
              <a:t>sehingga</a:t>
            </a:r>
            <a:r>
              <a:rPr lang="en-US" sz="1050" b="1" dirty="0">
                <a:solidFill>
                  <a:schemeClr val="tx1"/>
                </a:solidFill>
              </a:rPr>
              <a:t> total </a:t>
            </a:r>
            <a:r>
              <a:rPr lang="en-US" sz="1050" b="1" dirty="0" err="1">
                <a:solidFill>
                  <a:schemeClr val="tx1"/>
                </a:solidFill>
              </a:rPr>
              <a:t>berat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bahan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bakar</a:t>
            </a:r>
            <a:r>
              <a:rPr lang="en-US" sz="1050" b="1" dirty="0">
                <a:solidFill>
                  <a:schemeClr val="tx1"/>
                </a:solidFill>
              </a:rPr>
              <a:t> yang </a:t>
            </a:r>
            <a:r>
              <a:rPr lang="en-US" sz="1050" b="1" dirty="0" err="1">
                <a:solidFill>
                  <a:schemeClr val="tx1"/>
                </a:solidFill>
              </a:rPr>
              <a:t>masuk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adalah</a:t>
            </a:r>
            <a:r>
              <a:rPr lang="en-US" sz="1050" b="1" dirty="0">
                <a:solidFill>
                  <a:schemeClr val="tx1"/>
                </a:solidFill>
              </a:rPr>
              <a:t> = (11,60) (12) + (8,50) (2) = 156,2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  <a:latin typeface="+mn-lt"/>
              </a:rPr>
              <a:t>Efisiensi</a:t>
            </a:r>
            <a:r>
              <a:rPr lang="en-US" altLang="en-US" dirty="0" smtClean="0">
                <a:effectLst/>
                <a:latin typeface="+mn-lt"/>
              </a:rPr>
              <a:t> boiler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" name="Rectangle 12"/>
          <p:cNvSpPr/>
          <p:nvPr/>
        </p:nvSpPr>
        <p:spPr>
          <a:xfrm>
            <a:off x="428625" y="214313"/>
            <a:ext cx="4071938" cy="6286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3438" y="214313"/>
            <a:ext cx="4214812" cy="6286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571500" y="1143000"/>
          <a:ext cx="2603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3" imgW="2603500" imgH="241300" progId="Equation.3">
                  <p:embed/>
                </p:oleObj>
              </mc:Choice>
              <mc:Fallback>
                <p:oleObj name="Equation" r:id="rId3" imgW="2603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143000"/>
                        <a:ext cx="2603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71500" y="500063"/>
            <a:ext cx="36433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 semua bahan bakar terbakar sempurna membentuk CO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dan H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O(l) pada 25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C, maka panas pembakarannya adalah:</a:t>
            </a:r>
            <a:endParaRPr lang="en-US" altLang="en-US" sz="11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00063" y="1500188"/>
            <a:ext cx="400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 hasil pembakaran menunjukkan bahwa pembakaran berlangsung tidak sempurna dan H</a:t>
            </a:r>
            <a:r>
              <a:rPr lang="en-US" altLang="en-US" sz="1200" b="1" baseline="-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berupa gas bukan cairan.</a:t>
            </a:r>
            <a:endParaRPr lang="en-US" altLang="en-US" sz="1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28625" y="2214563"/>
            <a:ext cx="37861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 yang terjadi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11,6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(l) + 15,65 O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11,2 CO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(g) + 0,4 CO(g) + 8,5 H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O(g)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Reaksi di atas merupakan penjumlahan dari reaksi</a:t>
            </a:r>
            <a:r>
              <a:rPr lang="en-US" altLang="en-US" sz="1100" b="1" baseline="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 sbb.: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C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11,6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H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17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(l) + 15,85 O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(g) 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</a:rPr>
              <a:t> 11,6 CO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(g) + 8,5 H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O(l)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8,5 H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O(l) 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</a:rPr>
              <a:t> 8,5 H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O(g) 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0,4 CO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(g) 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</a:rPr>
              <a:t> 0,4 CO(g) + 0,2 O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(g)</a:t>
            </a:r>
          </a:p>
        </p:txBody>
      </p:sp>
      <p:graphicFrame>
        <p:nvGraphicFramePr>
          <p:cNvPr id="19" name="Object 11"/>
          <p:cNvGraphicFramePr>
            <a:graphicFrameLocks noChangeAspect="1"/>
          </p:cNvGraphicFramePr>
          <p:nvPr/>
        </p:nvGraphicFramePr>
        <p:xfrm>
          <a:off x="571500" y="3571875"/>
          <a:ext cx="37147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5" imgW="4229100" imgH="241300" progId="Equation.3">
                  <p:embed/>
                </p:oleObj>
              </mc:Choice>
              <mc:Fallback>
                <p:oleObj name="Equation" r:id="rId5" imgW="4229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571875"/>
                        <a:ext cx="371475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28625" y="3286125"/>
            <a:ext cx="4143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Panas</a:t>
            </a:r>
            <a:r>
              <a:rPr lang="en-US" altLang="en-US" sz="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 standar total pada 25</a:t>
            </a:r>
            <a:r>
              <a:rPr lang="en-US" altLang="en-US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en-US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</a:t>
            </a:r>
            <a:endParaRPr lang="en-US" altLang="en-US" sz="1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00063" y="3929063"/>
            <a:ext cx="38576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Reaktan pada 1 bar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25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   fuel	152,2 g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   O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	21,85 mol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   N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	82,20 mol</a:t>
            </a:r>
          </a:p>
          <a:p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Produk pada 1 bar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dan 300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</a:rPr>
              <a:t>C: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    CO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	  11,2 mol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    CO	    0,4 mol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    H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O	    8,5 mol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    O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	    6,2 mol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    N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	  82,2 mol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4857750" y="428625"/>
          <a:ext cx="2679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7" imgW="2679480" imgH="533160" progId="Equation.3">
                  <p:embed/>
                </p:oleObj>
              </mc:Choice>
              <mc:Fallback>
                <p:oleObj name="Equation" r:id="rId7" imgW="26794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428625"/>
                        <a:ext cx="26797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5000625" y="1000125"/>
          <a:ext cx="37147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9" imgW="5410080" imgH="914400" progId="Equation.3">
                  <p:embed/>
                </p:oleObj>
              </mc:Choice>
              <mc:Fallback>
                <p:oleObj name="Equation" r:id="rId9" imgW="54100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1000125"/>
                        <a:ext cx="371475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4857750" y="1714500"/>
          <a:ext cx="11303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11" imgW="1130040" imgH="342720" progId="Equation.3">
                  <p:embed/>
                </p:oleObj>
              </mc:Choice>
              <mc:Fallback>
                <p:oleObj name="Equation" r:id="rId11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1714500"/>
                        <a:ext cx="11303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/>
          <p:cNvGraphicFramePr>
            <a:graphicFrameLocks noChangeAspect="1"/>
          </p:cNvGraphicFramePr>
          <p:nvPr/>
        </p:nvGraphicFramePr>
        <p:xfrm>
          <a:off x="6357938" y="1714500"/>
          <a:ext cx="14097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13" imgW="1409400" imgH="342720" progId="Equation.3">
                  <p:embed/>
                </p:oleObj>
              </mc:Choice>
              <mc:Fallback>
                <p:oleObj name="Equation" r:id="rId13" imgW="1409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1714500"/>
                        <a:ext cx="140970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/>
          <p:cNvGraphicFramePr>
            <a:graphicFrameLocks noChangeAspect="1"/>
          </p:cNvGraphicFramePr>
          <p:nvPr/>
        </p:nvGraphicFramePr>
        <p:xfrm>
          <a:off x="4929188" y="2071688"/>
          <a:ext cx="736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15" imgW="736560" imgH="342720" progId="Equation.3">
                  <p:embed/>
                </p:oleObj>
              </mc:Choice>
              <mc:Fallback>
                <p:oleObj name="Equation" r:id="rId15" imgW="736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2071688"/>
                        <a:ext cx="736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/>
        </p:nvGraphicFramePr>
        <p:xfrm>
          <a:off x="6000750" y="2000250"/>
          <a:ext cx="157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7" imgW="1574640" imgH="342720" progId="Equation.3">
                  <p:embed/>
                </p:oleObj>
              </mc:Choice>
              <mc:Fallback>
                <p:oleObj name="Equation" r:id="rId17" imgW="1574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2000250"/>
                        <a:ext cx="1574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4786313" y="2786063"/>
          <a:ext cx="2590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19" imgW="2590800" imgH="228600" progId="Equation.3">
                  <p:embed/>
                </p:oleObj>
              </mc:Choice>
              <mc:Fallback>
                <p:oleObj name="Equation" r:id="rId19" imgW="259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2786063"/>
                        <a:ext cx="2590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5214938" y="3071813"/>
          <a:ext cx="3498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21" imgW="3822700" imgH="482600" progId="Equation.3">
                  <p:embed/>
                </p:oleObj>
              </mc:Choice>
              <mc:Fallback>
                <p:oleObj name="Equation" r:id="rId21" imgW="3822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3071813"/>
                        <a:ext cx="34988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4714875" y="2500313"/>
            <a:ext cx="40719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 dimasukkan ke persamaan untuk 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en-US" sz="11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5072063" y="3500438"/>
            <a:ext cx="35718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940.660 J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12"/>
          <p:cNvGraphicFramePr>
            <a:graphicFrameLocks noChangeAspect="1"/>
          </p:cNvGraphicFramePr>
          <p:nvPr/>
        </p:nvGraphicFramePr>
        <p:xfrm>
          <a:off x="4857750" y="3786188"/>
          <a:ext cx="1206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23" imgW="1206500" imgH="241300" progId="Equation.3">
                  <p:embed/>
                </p:oleObj>
              </mc:Choice>
              <mc:Fallback>
                <p:oleObj name="Equation" r:id="rId23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786188"/>
                        <a:ext cx="1206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4786313" y="3714750"/>
            <a:ext cx="3857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latin typeface="Calibri" panose="020F0502020204030204" pitchFamily="34" charset="0"/>
              </a:rPr>
              <a:t/>
            </a:r>
            <a:br>
              <a:rPr lang="en-US" altLang="en-US" sz="1100">
                <a:latin typeface="Calibri" panose="020F0502020204030204" pitchFamily="34" charset="0"/>
              </a:rPr>
            </a:br>
            <a:endParaRPr lang="en-US" altLang="en-US" sz="1100">
              <a:latin typeface="Calibri" panose="020F0502020204030204" pitchFamily="34" charset="0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= – 6.309.740 + 940.660 = – 5.369.080 J</a:t>
            </a:r>
            <a:endParaRPr lang="en-US" altLang="en-US" sz="1100"/>
          </a:p>
          <a:p>
            <a:r>
              <a:rPr lang="en-US" altLang="en-US" sz="1100" b="1">
                <a:latin typeface="Calibri" panose="020F0502020204030204" pitchFamily="34" charset="0"/>
              </a:rPr>
              <a:t>Proses pembakaran ini merupakan proses alir tunak dengan:</a:t>
            </a:r>
            <a:endParaRPr lang="en-US" altLang="en-US" sz="1100">
              <a:latin typeface="Calibri" panose="020F0502020204030204" pitchFamily="34" charset="0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4786313" y="4500563"/>
            <a:ext cx="3786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pPr>
              <a:buFontTx/>
              <a:buChar char="•"/>
            </a:pPr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altLang="en-US" sz="1100" b="1" baseline="-30000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 = 0 </a:t>
            </a:r>
            <a:endParaRPr lang="en-US" altLang="en-US" sz="1100">
              <a:ea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Maka: </a:t>
            </a:r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</a:rPr>
              <a:t>H = Q</a:t>
            </a:r>
            <a:endParaRPr lang="en-US" altLang="en-US" sz="1100" b="1">
              <a:latin typeface="Calibri" panose="020F0502020204030204" pitchFamily="34" charset="0"/>
              <a:ea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4786313" y="5214938"/>
            <a:ext cx="40719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 = – 5.369.080 J merupakan panas yang ditransfer ke boiler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Jadi fraksi panas pembakaran yang ditransfer ke boiler adalah:</a:t>
            </a:r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4857750" y="5786438"/>
          <a:ext cx="180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25" imgW="1803240" imgH="393480" progId="Equation.3">
                  <p:embed/>
                </p:oleObj>
              </mc:Choice>
              <mc:Fallback>
                <p:oleObj name="Equation" r:id="rId25" imgW="1803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5786438"/>
                        <a:ext cx="1803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5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ltGray">
          <a:xfrm>
            <a:off x="1692275" y="2565400"/>
            <a:ext cx="5400675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421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2332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 Black" pitchFamily="34" charset="0"/>
              </a:rPr>
              <a:t>Industrial boilers</a:t>
            </a:r>
            <a:endParaRPr lang="en-US" altLang="ja-JP" b="1" dirty="0"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34687" y="186725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charset="0"/>
              <a:buChar char="–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2"/>
            <a:r>
              <a:rPr lang="en-US" altLang="en-US" sz="2000" kern="0" smtClean="0">
                <a:latin typeface="Verdana" panose="020B0604030504040204" pitchFamily="34" charset="0"/>
              </a:rPr>
              <a:t>Steam generators</a:t>
            </a:r>
          </a:p>
          <a:p>
            <a:pPr lvl="2"/>
            <a:r>
              <a:rPr lang="en-US" altLang="en-US" sz="2000" kern="0" smtClean="0">
                <a:latin typeface="Verdana" panose="020B0604030504040204" pitchFamily="34" charset="0"/>
              </a:rPr>
              <a:t>Closed vessels</a:t>
            </a:r>
          </a:p>
          <a:p>
            <a:pPr lvl="2"/>
            <a:r>
              <a:rPr lang="en-US" altLang="en-US" sz="2000" kern="0" smtClean="0">
                <a:latin typeface="Verdana" panose="020B0604030504040204" pitchFamily="34" charset="0"/>
              </a:rPr>
              <a:t>made of steel and </a:t>
            </a:r>
          </a:p>
          <a:p>
            <a:pPr lvl="2"/>
            <a:r>
              <a:rPr lang="en-US" altLang="en-US" sz="2000" kern="0" smtClean="0">
                <a:latin typeface="Verdana" panose="020B0604030504040204" pitchFamily="34" charset="0"/>
              </a:rPr>
              <a:t>used for generation of steam</a:t>
            </a:r>
          </a:p>
          <a:p>
            <a:pPr lvl="2"/>
            <a:r>
              <a:rPr lang="en-US" altLang="en-US" sz="2000" kern="0" smtClean="0">
                <a:latin typeface="Verdana" panose="020B0604030504040204" pitchFamily="34" charset="0"/>
              </a:rPr>
              <a:t>vaporizing water</a:t>
            </a:r>
          </a:p>
          <a:p>
            <a:pPr lvl="2"/>
            <a:r>
              <a:rPr lang="en-US" altLang="en-US" sz="2000" kern="0" smtClean="0">
                <a:latin typeface="Verdana" panose="020B0604030504040204" pitchFamily="34" charset="0"/>
              </a:rPr>
              <a:t>combustion of fuels</a:t>
            </a:r>
          </a:p>
          <a:p>
            <a:pPr lvl="2"/>
            <a:r>
              <a:rPr lang="en-US" altLang="en-US" sz="2000" kern="0" smtClean="0">
                <a:latin typeface="Verdana" panose="020B0604030504040204" pitchFamily="34" charset="0"/>
              </a:rPr>
              <a:t>eg. coal,coke,oil,wood,saw dust and begesse etc.</a:t>
            </a:r>
          </a:p>
          <a:p>
            <a:pPr lvl="2"/>
            <a:r>
              <a:rPr lang="en-US" altLang="en-US" sz="2000" kern="0" smtClean="0">
                <a:latin typeface="Verdana" panose="020B0604030504040204" pitchFamily="34" charset="0"/>
              </a:rPr>
              <a:t>Steam used for producing power,for industrial process work or for heating proposes.</a:t>
            </a:r>
          </a:p>
          <a:p>
            <a:pPr lvl="2">
              <a:buFont typeface="Wingdings" pitchFamily="2" charset="2"/>
              <a:buNone/>
            </a:pPr>
            <a:endParaRPr lang="en-US" altLang="en-US" sz="2000" kern="0" smtClean="0">
              <a:latin typeface="Verdana" panose="020B0604030504040204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2000" kern="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04800" y="2570846"/>
            <a:ext cx="8410303" cy="114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b="1" dirty="0" smtClean="0">
                <a:latin typeface="Arial Black" pitchFamily="34" charset="0"/>
              </a:rPr>
              <a:t>A closed vessel in which steam is produced from water by combustion of fuel</a:t>
            </a:r>
            <a:endParaRPr lang="en-US" altLang="ja-JP" sz="2400" b="1" dirty="0">
              <a:latin typeface="Arial Black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-1828800" y="9144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en-US" sz="5400" b="1" kern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STEAM BOILERS</a:t>
            </a:r>
          </a:p>
        </p:txBody>
      </p:sp>
    </p:spTree>
    <p:extLst>
      <p:ext uri="{BB962C8B-B14F-4D97-AF65-F5344CB8AC3E}">
        <p14:creationId xmlns:p14="http://schemas.microsoft.com/office/powerpoint/2010/main" val="13970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Boilers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295400"/>
            <a:ext cx="24961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 Black" pitchFamily="34" charset="0"/>
              </a:rPr>
              <a:t>Purpose of boilers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3459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generating power in steam engines or steam turbines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textile industries for sizing and bleaching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heating the buildings in cold weather and for producing hot water for hot water supply</a:t>
            </a:r>
          </a:p>
        </p:txBody>
      </p:sp>
    </p:spTree>
    <p:extLst>
      <p:ext uri="{BB962C8B-B14F-4D97-AF65-F5344CB8AC3E}">
        <p14:creationId xmlns:p14="http://schemas.microsoft.com/office/powerpoint/2010/main" val="18342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7tgp_business_v2">
  <a:themeElements>
    <a:clrScheme name="business_p 2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CC9900"/>
      </a:accent2>
      <a:accent3>
        <a:srgbClr val="FFFFFF"/>
      </a:accent3>
      <a:accent4>
        <a:srgbClr val="174578"/>
      </a:accent4>
      <a:accent5>
        <a:srgbClr val="AACAE2"/>
      </a:accent5>
      <a:accent6>
        <a:srgbClr val="B98A00"/>
      </a:accent6>
      <a:hlink>
        <a:srgbClr val="6E81E0"/>
      </a:hlink>
      <a:folHlink>
        <a:srgbClr val="969696"/>
      </a:folHlink>
    </a:clrScheme>
    <a:fontScheme name="business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_p 1">
        <a:dk1>
          <a:srgbClr val="666699"/>
        </a:dk1>
        <a:lt1>
          <a:srgbClr val="FFFFFF"/>
        </a:lt1>
        <a:dk2>
          <a:srgbClr val="000000"/>
        </a:dk2>
        <a:lt2>
          <a:srgbClr val="DDDDDD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p 2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CC9900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B98A00"/>
        </a:accent6>
        <a:hlink>
          <a:srgbClr val="6E81E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p 3">
        <a:dk1>
          <a:srgbClr val="4E40A4"/>
        </a:dk1>
        <a:lt1>
          <a:srgbClr val="FFFFFF"/>
        </a:lt1>
        <a:dk2>
          <a:srgbClr val="000000"/>
        </a:dk2>
        <a:lt2>
          <a:srgbClr val="CCCCCC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077tgp_business_v2</Template>
  <TotalTime>896</TotalTime>
  <Words>1557</Words>
  <Application>Microsoft Office PowerPoint</Application>
  <PresentationFormat>On-screen Show (4:3)</PresentationFormat>
  <Paragraphs>353</Paragraphs>
  <Slides>65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9" baseType="lpstr">
      <vt:lpstr>DFKai-SB</vt:lpstr>
      <vt:lpstr>Gulim</vt:lpstr>
      <vt:lpstr>PMingLiU</vt:lpstr>
      <vt:lpstr>Arial</vt:lpstr>
      <vt:lpstr>Arial Black</vt:lpstr>
      <vt:lpstr>Calibri</vt:lpstr>
      <vt:lpstr>Symbol</vt:lpstr>
      <vt:lpstr>Times New Roman</vt:lpstr>
      <vt:lpstr>Verdana</vt:lpstr>
      <vt:lpstr>Wingdings</vt:lpstr>
      <vt:lpstr>077tgp_business_v2</vt:lpstr>
      <vt:lpstr>Image</vt:lpstr>
      <vt:lpstr>Visio</vt:lpstr>
      <vt:lpstr>Equation</vt:lpstr>
      <vt:lpstr>Plant Utility System (TKK-2210)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Boilers</vt:lpstr>
      <vt:lpstr>Pressure gauge</vt:lpstr>
      <vt:lpstr>Pressure gauge</vt:lpstr>
      <vt:lpstr>Fusible plug</vt:lpstr>
      <vt:lpstr>PowerPoint Presentation</vt:lpstr>
      <vt:lpstr>Steam stop valve</vt:lpstr>
      <vt:lpstr>Steam stop valve</vt:lpstr>
      <vt:lpstr>Feed check valve</vt:lpstr>
      <vt:lpstr>Blow off cock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Efisiensi boiler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rama</dc:creator>
  <cp:lastModifiedBy>Rama Oktavian</cp:lastModifiedBy>
  <cp:revision>127</cp:revision>
  <dcterms:created xsi:type="dcterms:W3CDTF">2013-06-25T03:07:07Z</dcterms:created>
  <dcterms:modified xsi:type="dcterms:W3CDTF">2015-04-28T03:16:15Z</dcterms:modified>
</cp:coreProperties>
</file>